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2.jpg" ContentType="image/png"/>
  <Override PartName="/ppt/media/image5.jpg" ContentType="image/pn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45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6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8513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1A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photorealistic_exterior_architectural_scen.png"/>
          <p:cNvPicPr>
            <a:picLocks noChangeAspect="1"/>
          </p:cNvPicPr>
          <p:nvPr/>
        </p:nvPicPr>
        <p:blipFill>
          <a:blip r:embed="rId3"/>
          <a:srcRect t="53" b="53"/>
          <a:stretch/>
        </p:blipFill>
        <p:spPr>
          <a:xfrm>
            <a:off x="5989320" y="960120"/>
            <a:ext cx="5806440" cy="326440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806440" cy="6858000"/>
          </a:xfrm>
          <a:prstGeom prst="rect">
            <a:avLst/>
          </a:prstGeom>
          <a:solidFill>
            <a:srgbClr val="171A16"/>
          </a:solidFill>
          <a:ln w="12700">
            <a:solidFill>
              <a:srgbClr val="171A1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4" name="Shape 1"/>
          <p:cNvSpPr/>
          <p:nvPr/>
        </p:nvSpPr>
        <p:spPr>
          <a:xfrm>
            <a:off x="594360" y="685800"/>
            <a:ext cx="914400" cy="0"/>
          </a:xfrm>
          <a:prstGeom prst="line">
            <a:avLst/>
          </a:prstGeom>
          <a:noFill/>
          <a:ln w="2794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5" name="Text 2"/>
          <p:cNvSpPr/>
          <p:nvPr/>
        </p:nvSpPr>
        <p:spPr>
          <a:xfrm>
            <a:off x="594360" y="86868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IDOPS BG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594360" y="1664208"/>
            <a:ext cx="50292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Industrial Cooperation Proposal for the Republic of Serbia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603504" y="3246120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8EA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Prefabricated SIP Buildings – A Regional Production &amp; Delivery Platform from Bulgaria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03504" y="598932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7D0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Factory-produced · rapidly delivered · locally installed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IDOPS BG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1965960" y="384048"/>
            <a:ext cx="685800" cy="0"/>
          </a:xfrm>
          <a:prstGeom prst="line">
            <a:avLst/>
          </a:prstGeom>
          <a:noFill/>
          <a:ln w="1524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4" name="Text 2"/>
          <p:cNvSpPr/>
          <p:nvPr/>
        </p:nvSpPr>
        <p:spPr>
          <a:xfrm>
            <a:off x="10774375" y="25603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323015" y="25603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" y="804671"/>
            <a:ext cx="5669280" cy="73151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faster and scalable way to deliver public buildings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02920" y="1664208"/>
            <a:ext cx="566928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IDOPS BG proposes cooperation based on an existing Bulgarian production facility for SIP systems.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02920" y="1965960"/>
            <a:ext cx="5303520" cy="2651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Complete building elements and finished solutions for projects in Serbia
• Regional production base in neighbouring Bulgaria
• Suitable for housing, education, healthcare, municipalities and rapid-build facilities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02920" y="5074920"/>
            <a:ext cx="1508760" cy="384048"/>
          </a:xfrm>
          <a:prstGeom prst="roundRect">
            <a:avLst>
              <a:gd name="adj" fmla="val 23810"/>
            </a:avLst>
          </a:prstGeom>
          <a:solidFill>
            <a:srgbClr val="242820"/>
          </a:solidFill>
          <a:ln w="12700">
            <a:solidFill>
              <a:srgbClr val="2428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0" name="Text 8"/>
          <p:cNvSpPr/>
          <p:nvPr/>
        </p:nvSpPr>
        <p:spPr>
          <a:xfrm>
            <a:off x="621792" y="5148072"/>
            <a:ext cx="12710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Housing</a:t>
            </a:r>
            <a:endParaRPr lang="en-US" sz="920" dirty="0"/>
          </a:p>
        </p:txBody>
      </p:sp>
      <p:sp>
        <p:nvSpPr>
          <p:cNvPr id="11" name="Shape 9"/>
          <p:cNvSpPr/>
          <p:nvPr/>
        </p:nvSpPr>
        <p:spPr>
          <a:xfrm>
            <a:off x="2157984" y="5074920"/>
            <a:ext cx="1508760" cy="384048"/>
          </a:xfrm>
          <a:prstGeom prst="roundRect">
            <a:avLst>
              <a:gd name="adj" fmla="val 23810"/>
            </a:avLst>
          </a:prstGeom>
          <a:solidFill>
            <a:srgbClr val="566A49"/>
          </a:solidFill>
          <a:ln w="12700">
            <a:solidFill>
              <a:srgbClr val="566A4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2" name="Text 10"/>
          <p:cNvSpPr/>
          <p:nvPr/>
        </p:nvSpPr>
        <p:spPr>
          <a:xfrm>
            <a:off x="2276856" y="5148072"/>
            <a:ext cx="12710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Kindergartens</a:t>
            </a:r>
            <a:endParaRPr lang="en-US" sz="920" dirty="0"/>
          </a:p>
        </p:txBody>
      </p:sp>
      <p:sp>
        <p:nvSpPr>
          <p:cNvPr id="13" name="Shape 11"/>
          <p:cNvSpPr/>
          <p:nvPr/>
        </p:nvSpPr>
        <p:spPr>
          <a:xfrm>
            <a:off x="3813048" y="5074920"/>
            <a:ext cx="1508760" cy="384048"/>
          </a:xfrm>
          <a:prstGeom prst="roundRect">
            <a:avLst>
              <a:gd name="adj" fmla="val 23810"/>
            </a:avLst>
          </a:prstGeom>
          <a:solidFill>
            <a:srgbClr val="242820"/>
          </a:solidFill>
          <a:ln w="12700">
            <a:solidFill>
              <a:srgbClr val="2428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4" name="Text 12"/>
          <p:cNvSpPr/>
          <p:nvPr/>
        </p:nvSpPr>
        <p:spPr>
          <a:xfrm>
            <a:off x="3931920" y="5148072"/>
            <a:ext cx="12710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 centres</a:t>
            </a:r>
            <a:endParaRPr lang="en-US" sz="920" dirty="0"/>
          </a:p>
        </p:txBody>
      </p:sp>
      <p:sp>
        <p:nvSpPr>
          <p:cNvPr id="15" name="Shape 13"/>
          <p:cNvSpPr/>
          <p:nvPr/>
        </p:nvSpPr>
        <p:spPr>
          <a:xfrm>
            <a:off x="5468112" y="5074920"/>
            <a:ext cx="1508760" cy="384048"/>
          </a:xfrm>
          <a:prstGeom prst="roundRect">
            <a:avLst>
              <a:gd name="adj" fmla="val 23810"/>
            </a:avLst>
          </a:prstGeom>
          <a:solidFill>
            <a:srgbClr val="566A49"/>
          </a:solidFill>
          <a:ln w="12700">
            <a:solidFill>
              <a:srgbClr val="566A4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6" name="Text 14"/>
          <p:cNvSpPr/>
          <p:nvPr/>
        </p:nvSpPr>
        <p:spPr>
          <a:xfrm>
            <a:off x="5586984" y="5148072"/>
            <a:ext cx="12710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Municipalities</a:t>
            </a:r>
            <a:endParaRPr lang="en-US" sz="920" dirty="0"/>
          </a:p>
        </p:txBody>
      </p:sp>
      <p:sp>
        <p:nvSpPr>
          <p:cNvPr id="18" name="Shape 15"/>
          <p:cNvSpPr/>
          <p:nvPr/>
        </p:nvSpPr>
        <p:spPr>
          <a:xfrm>
            <a:off x="502920" y="6382512"/>
            <a:ext cx="11185855" cy="0"/>
          </a:xfrm>
          <a:prstGeom prst="line">
            <a:avLst/>
          </a:prstGeom>
          <a:noFill/>
          <a:ln w="7620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9" name="Text 16"/>
          <p:cNvSpPr/>
          <p:nvPr/>
        </p:nvSpPr>
        <p:spPr>
          <a:xfrm>
            <a:off x="502920" y="649224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Industrial Cooperation Proposal for Serbia</a:t>
            </a:r>
            <a:endParaRPr lang="en-US" sz="75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136AC05-4021-A2C9-A271-E3A8C4256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492" y="941832"/>
            <a:ext cx="5303213" cy="397740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IDOPS BG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1965960" y="384048"/>
            <a:ext cx="685800" cy="0"/>
          </a:xfrm>
          <a:prstGeom prst="line">
            <a:avLst/>
          </a:prstGeom>
          <a:noFill/>
          <a:ln w="1524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4" name="Text 2"/>
          <p:cNvSpPr/>
          <p:nvPr/>
        </p:nvSpPr>
        <p:spPr>
          <a:xfrm>
            <a:off x="10774375" y="25603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323015" y="25603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" y="804672"/>
            <a:ext cx="640080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Serbia - why now?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02920" y="1463040"/>
            <a:ext cx="640080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goal is not to create demand, but to industrialise its delivery.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2314072" y="2355214"/>
            <a:ext cx="2436603" cy="708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8EA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2,960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2314072" y="2794126"/>
            <a:ext cx="2436603" cy="692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permitted dwellings in 06/2025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782952" y="2355214"/>
            <a:ext cx="2436603" cy="708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82%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4782952" y="2794126"/>
            <a:ext cx="2436603" cy="692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permits related to buildings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1832" y="2355214"/>
            <a:ext cx="2549933" cy="708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B9926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85.4%</a:t>
            </a:r>
            <a:endParaRPr lang="en-US" sz="2500" dirty="0"/>
          </a:p>
        </p:txBody>
      </p:sp>
      <p:sp>
        <p:nvSpPr>
          <p:cNvPr id="13" name="Text 11"/>
          <p:cNvSpPr/>
          <p:nvPr/>
        </p:nvSpPr>
        <p:spPr>
          <a:xfrm>
            <a:off x="7251832" y="2794126"/>
            <a:ext cx="2549933" cy="692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dwellings in buildings with 3+ units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02919" y="3063238"/>
            <a:ext cx="11185855" cy="320953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Serbia has a long-term need for new residential and public infrastructure
• In June 2025, 2,960 new dwellings were permitted
• 82% of permits related to buildings; 85.4% of dwellings were in buildings with 3+ units
• Housing and preschool programmes form a strong entry point for the public sector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02920" y="6382512"/>
            <a:ext cx="11185855" cy="0"/>
          </a:xfrm>
          <a:prstGeom prst="line">
            <a:avLst/>
          </a:prstGeom>
          <a:noFill/>
          <a:ln w="7620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7" name="Text 14"/>
          <p:cNvSpPr/>
          <p:nvPr/>
        </p:nvSpPr>
        <p:spPr>
          <a:xfrm>
            <a:off x="502920" y="649224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Industrial Cooperation Proposal for Serbia</a:t>
            </a:r>
            <a:endParaRPr lang="en-US" sz="750" dirty="0"/>
          </a:p>
        </p:txBody>
      </p:sp>
      <p:sp>
        <p:nvSpPr>
          <p:cNvPr id="18" name="Text 15"/>
          <p:cNvSpPr/>
          <p:nvPr/>
        </p:nvSpPr>
        <p:spPr>
          <a:xfrm>
            <a:off x="7116775" y="6492240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68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Statistical Office of the Republic of Serbia, building permits, June 2025</a:t>
            </a:r>
            <a:endParaRPr lang="en-US" sz="6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IDOPS BG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1965960" y="384048"/>
            <a:ext cx="685800" cy="0"/>
          </a:xfrm>
          <a:prstGeom prst="line">
            <a:avLst/>
          </a:prstGeom>
          <a:noFill/>
          <a:ln w="1524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4" name="Text 2"/>
          <p:cNvSpPr/>
          <p:nvPr/>
        </p:nvSpPr>
        <p:spPr>
          <a:xfrm>
            <a:off x="10774375" y="25603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323015" y="25603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" y="804672"/>
            <a:ext cx="777240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construction project to production-and-delivery model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02920" y="1463040"/>
            <a:ext cx="749808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Most of the building is created under controlled factory conditions.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1947672" y="3300984"/>
            <a:ext cx="109728" cy="0"/>
          </a:xfrm>
          <a:prstGeom prst="line">
            <a:avLst/>
          </a:prstGeom>
          <a:noFill/>
          <a:ln w="17780">
            <a:solidFill>
              <a:srgbClr val="8EA36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SK"/>
          </a:p>
        </p:txBody>
      </p:sp>
      <p:sp>
        <p:nvSpPr>
          <p:cNvPr id="9" name="Shape 7"/>
          <p:cNvSpPr/>
          <p:nvPr/>
        </p:nvSpPr>
        <p:spPr>
          <a:xfrm>
            <a:off x="3529584" y="3300984"/>
            <a:ext cx="109728" cy="0"/>
          </a:xfrm>
          <a:prstGeom prst="line">
            <a:avLst/>
          </a:prstGeom>
          <a:noFill/>
          <a:ln w="17780">
            <a:solidFill>
              <a:srgbClr val="8EA36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SK"/>
          </a:p>
        </p:txBody>
      </p:sp>
      <p:sp>
        <p:nvSpPr>
          <p:cNvPr id="10" name="Shape 8"/>
          <p:cNvSpPr/>
          <p:nvPr/>
        </p:nvSpPr>
        <p:spPr>
          <a:xfrm>
            <a:off x="5111496" y="3300984"/>
            <a:ext cx="109728" cy="0"/>
          </a:xfrm>
          <a:prstGeom prst="line">
            <a:avLst/>
          </a:prstGeom>
          <a:noFill/>
          <a:ln w="17780">
            <a:solidFill>
              <a:srgbClr val="8EA36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SK"/>
          </a:p>
        </p:txBody>
      </p:sp>
      <p:sp>
        <p:nvSpPr>
          <p:cNvPr id="11" name="Shape 9"/>
          <p:cNvSpPr/>
          <p:nvPr/>
        </p:nvSpPr>
        <p:spPr>
          <a:xfrm>
            <a:off x="6693408" y="3300984"/>
            <a:ext cx="109728" cy="0"/>
          </a:xfrm>
          <a:prstGeom prst="line">
            <a:avLst/>
          </a:prstGeom>
          <a:noFill/>
          <a:ln w="17780">
            <a:solidFill>
              <a:srgbClr val="8EA36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SK"/>
          </a:p>
        </p:txBody>
      </p:sp>
      <p:sp>
        <p:nvSpPr>
          <p:cNvPr id="12" name="Shape 10"/>
          <p:cNvSpPr/>
          <p:nvPr/>
        </p:nvSpPr>
        <p:spPr>
          <a:xfrm>
            <a:off x="8275320" y="3300984"/>
            <a:ext cx="109728" cy="0"/>
          </a:xfrm>
          <a:prstGeom prst="line">
            <a:avLst/>
          </a:prstGeom>
          <a:noFill/>
          <a:ln w="17780">
            <a:solidFill>
              <a:srgbClr val="8EA36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SK"/>
          </a:p>
        </p:txBody>
      </p:sp>
      <p:sp>
        <p:nvSpPr>
          <p:cNvPr id="13" name="Shape 11"/>
          <p:cNvSpPr/>
          <p:nvPr/>
        </p:nvSpPr>
        <p:spPr>
          <a:xfrm>
            <a:off x="9857232" y="3300984"/>
            <a:ext cx="109728" cy="0"/>
          </a:xfrm>
          <a:prstGeom prst="line">
            <a:avLst/>
          </a:prstGeom>
          <a:noFill/>
          <a:ln w="17780">
            <a:solidFill>
              <a:srgbClr val="8EA36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SK"/>
          </a:p>
        </p:txBody>
      </p:sp>
      <p:sp>
        <p:nvSpPr>
          <p:cNvPr id="14" name="Shape 12"/>
          <p:cNvSpPr/>
          <p:nvPr/>
        </p:nvSpPr>
        <p:spPr>
          <a:xfrm>
            <a:off x="502920" y="2880360"/>
            <a:ext cx="141732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5" name="Text 13"/>
          <p:cNvSpPr/>
          <p:nvPr/>
        </p:nvSpPr>
        <p:spPr>
          <a:xfrm>
            <a:off x="594360" y="2980944"/>
            <a:ext cx="2560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649224" y="3246120"/>
            <a:ext cx="11247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</a:t>
            </a:r>
            <a:endParaRPr lang="en-US" sz="1080" dirty="0"/>
          </a:p>
        </p:txBody>
      </p:sp>
      <p:sp>
        <p:nvSpPr>
          <p:cNvPr id="17" name="Shape 15"/>
          <p:cNvSpPr/>
          <p:nvPr/>
        </p:nvSpPr>
        <p:spPr>
          <a:xfrm>
            <a:off x="2084832" y="2880360"/>
            <a:ext cx="1417320" cy="960120"/>
          </a:xfrm>
          <a:prstGeom prst="roundRect">
            <a:avLst>
              <a:gd name="adj" fmla="val 9524"/>
            </a:avLst>
          </a:prstGeom>
          <a:solidFill>
            <a:srgbClr val="EFE8DB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8" name="Text 16"/>
          <p:cNvSpPr/>
          <p:nvPr/>
        </p:nvSpPr>
        <p:spPr>
          <a:xfrm>
            <a:off x="2176272" y="2980944"/>
            <a:ext cx="2560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2231136" y="3246120"/>
            <a:ext cx="11247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Production</a:t>
            </a:r>
            <a:endParaRPr lang="en-US" sz="1080" dirty="0"/>
          </a:p>
        </p:txBody>
      </p:sp>
      <p:sp>
        <p:nvSpPr>
          <p:cNvPr id="20" name="Shape 18"/>
          <p:cNvSpPr/>
          <p:nvPr/>
        </p:nvSpPr>
        <p:spPr>
          <a:xfrm>
            <a:off x="3666744" y="2880360"/>
            <a:ext cx="141732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1" name="Text 19"/>
          <p:cNvSpPr/>
          <p:nvPr/>
        </p:nvSpPr>
        <p:spPr>
          <a:xfrm>
            <a:off x="3758184" y="2980944"/>
            <a:ext cx="2560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3813048" y="3246120"/>
            <a:ext cx="11247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Pre-assembly</a:t>
            </a:r>
            <a:endParaRPr lang="en-US" sz="1080" dirty="0"/>
          </a:p>
        </p:txBody>
      </p:sp>
      <p:sp>
        <p:nvSpPr>
          <p:cNvPr id="23" name="Shape 21"/>
          <p:cNvSpPr/>
          <p:nvPr/>
        </p:nvSpPr>
        <p:spPr>
          <a:xfrm>
            <a:off x="5248656" y="2880360"/>
            <a:ext cx="1417320" cy="960120"/>
          </a:xfrm>
          <a:prstGeom prst="roundRect">
            <a:avLst>
              <a:gd name="adj" fmla="val 9524"/>
            </a:avLst>
          </a:prstGeom>
          <a:solidFill>
            <a:srgbClr val="EFE8DB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4" name="Text 22"/>
          <p:cNvSpPr/>
          <p:nvPr/>
        </p:nvSpPr>
        <p:spPr>
          <a:xfrm>
            <a:off x="5340096" y="2980944"/>
            <a:ext cx="2560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5394960" y="3246120"/>
            <a:ext cx="11247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Quality control</a:t>
            </a:r>
            <a:endParaRPr lang="en-US" sz="1080" dirty="0"/>
          </a:p>
        </p:txBody>
      </p:sp>
      <p:sp>
        <p:nvSpPr>
          <p:cNvPr id="26" name="Shape 24"/>
          <p:cNvSpPr/>
          <p:nvPr/>
        </p:nvSpPr>
        <p:spPr>
          <a:xfrm>
            <a:off x="6830568" y="2880360"/>
            <a:ext cx="141732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7" name="Text 25"/>
          <p:cNvSpPr/>
          <p:nvPr/>
        </p:nvSpPr>
        <p:spPr>
          <a:xfrm>
            <a:off x="6922008" y="2980944"/>
            <a:ext cx="2560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6976872" y="3246120"/>
            <a:ext cx="11247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Transport</a:t>
            </a:r>
            <a:endParaRPr lang="en-US" sz="1080" dirty="0"/>
          </a:p>
        </p:txBody>
      </p:sp>
      <p:sp>
        <p:nvSpPr>
          <p:cNvPr id="29" name="Shape 27"/>
          <p:cNvSpPr/>
          <p:nvPr/>
        </p:nvSpPr>
        <p:spPr>
          <a:xfrm>
            <a:off x="8412480" y="2880360"/>
            <a:ext cx="1417320" cy="960120"/>
          </a:xfrm>
          <a:prstGeom prst="roundRect">
            <a:avLst>
              <a:gd name="adj" fmla="val 9524"/>
            </a:avLst>
          </a:prstGeom>
          <a:solidFill>
            <a:srgbClr val="EFE8DB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30" name="Text 28"/>
          <p:cNvSpPr/>
          <p:nvPr/>
        </p:nvSpPr>
        <p:spPr>
          <a:xfrm>
            <a:off x="8503920" y="2980944"/>
            <a:ext cx="2560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8558784" y="3246120"/>
            <a:ext cx="11247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Installation in Serbia</a:t>
            </a:r>
            <a:endParaRPr lang="en-US" sz="1080" dirty="0"/>
          </a:p>
        </p:txBody>
      </p:sp>
      <p:sp>
        <p:nvSpPr>
          <p:cNvPr id="32" name="Shape 30"/>
          <p:cNvSpPr/>
          <p:nvPr/>
        </p:nvSpPr>
        <p:spPr>
          <a:xfrm>
            <a:off x="9994392" y="2880360"/>
            <a:ext cx="141732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33" name="Text 31"/>
          <p:cNvSpPr/>
          <p:nvPr/>
        </p:nvSpPr>
        <p:spPr>
          <a:xfrm>
            <a:off x="10085832" y="2980944"/>
            <a:ext cx="25603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10140696" y="3246120"/>
            <a:ext cx="11247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Handover</a:t>
            </a:r>
            <a:endParaRPr lang="en-US" sz="1080" dirty="0"/>
          </a:p>
        </p:txBody>
      </p:sp>
      <p:sp>
        <p:nvSpPr>
          <p:cNvPr id="35" name="Shape 33"/>
          <p:cNvSpPr/>
          <p:nvPr/>
        </p:nvSpPr>
        <p:spPr>
          <a:xfrm>
            <a:off x="1051560" y="4800600"/>
            <a:ext cx="10058400" cy="777240"/>
          </a:xfrm>
          <a:prstGeom prst="roundRect">
            <a:avLst>
              <a:gd name="adj" fmla="val 14118"/>
            </a:avLst>
          </a:prstGeom>
          <a:solidFill>
            <a:srgbClr val="171A16"/>
          </a:solidFill>
          <a:ln w="12700">
            <a:solidFill>
              <a:srgbClr val="171A1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36" name="Text 34"/>
          <p:cNvSpPr/>
          <p:nvPr/>
        </p:nvSpPr>
        <p:spPr>
          <a:xfrm>
            <a:off x="1280160" y="4974336"/>
            <a:ext cx="96012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Repeatable system · adaptable to municipalities · scalable by programme</a:t>
            </a:r>
            <a:r>
              <a:rPr lang="en-US" sz="1800" b="1" dirty="0" err="1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r>
              <a:rPr lang="en-US" sz="1800" b="1" dirty="0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r>
              <a:rPr lang="en-US" sz="1800" b="1" dirty="0" err="1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r>
              <a:rPr lang="en-US" sz="1800" b="1" dirty="0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800" dirty="0"/>
          </a:p>
        </p:txBody>
      </p:sp>
      <p:sp>
        <p:nvSpPr>
          <p:cNvPr id="37" name="Shape 35"/>
          <p:cNvSpPr/>
          <p:nvPr/>
        </p:nvSpPr>
        <p:spPr>
          <a:xfrm>
            <a:off x="502920" y="6382512"/>
            <a:ext cx="11185855" cy="0"/>
          </a:xfrm>
          <a:prstGeom prst="line">
            <a:avLst/>
          </a:prstGeom>
          <a:noFill/>
          <a:ln w="7620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38" name="Text 36"/>
          <p:cNvSpPr/>
          <p:nvPr/>
        </p:nvSpPr>
        <p:spPr>
          <a:xfrm>
            <a:off x="502920" y="649224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Industrial Cooperation Proposal for Serbia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IDOPS BG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1965960" y="384048"/>
            <a:ext cx="685800" cy="0"/>
          </a:xfrm>
          <a:prstGeom prst="line">
            <a:avLst/>
          </a:prstGeom>
          <a:noFill/>
          <a:ln w="1524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4" name="Text 2"/>
          <p:cNvSpPr/>
          <p:nvPr/>
        </p:nvSpPr>
        <p:spPr>
          <a:xfrm>
            <a:off x="10774375" y="25603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323015" y="25603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" y="804672"/>
            <a:ext cx="658368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Bulgarian factory as the regional production base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02920" y="1463040"/>
            <a:ext cx="640080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Serbia gains industrial construction capacity without waiting for a new factory to be built.</a:t>
            </a:r>
            <a:endParaRPr lang="en-US" sz="1500" dirty="0"/>
          </a:p>
        </p:txBody>
      </p:sp>
      <p:pic>
        <p:nvPicPr>
          <p:cNvPr id="8" name="Image 0" descr="/mnt/data/a_wide_high_resolution_industrial_interior_scene.png"/>
          <p:cNvPicPr>
            <a:picLocks noChangeAspect="1"/>
          </p:cNvPicPr>
          <p:nvPr/>
        </p:nvPicPr>
        <p:blipFill>
          <a:blip r:embed="rId3"/>
          <a:srcRect l="57" r="57"/>
          <a:stretch/>
        </p:blipFill>
        <p:spPr>
          <a:xfrm>
            <a:off x="6903720" y="1901952"/>
            <a:ext cx="4251960" cy="2395728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85800" y="2194560"/>
            <a:ext cx="4892040" cy="2880360"/>
          </a:xfrm>
          <a:prstGeom prst="roundRect">
            <a:avLst>
              <a:gd name="adj" fmla="val 3175"/>
            </a:avLst>
          </a:prstGeom>
          <a:solidFill>
            <a:srgbClr val="FFFFFF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0" name="Shape 7"/>
          <p:cNvSpPr/>
          <p:nvPr/>
        </p:nvSpPr>
        <p:spPr>
          <a:xfrm>
            <a:off x="5989320" y="4526280"/>
            <a:ext cx="5166360" cy="1143000"/>
          </a:xfrm>
          <a:prstGeom prst="roundRect">
            <a:avLst>
              <a:gd name="adj" fmla="val 8000"/>
            </a:avLst>
          </a:prstGeom>
          <a:solidFill>
            <a:srgbClr val="EFE8DB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1" name="Text 8"/>
          <p:cNvSpPr/>
          <p:nvPr/>
        </p:nvSpPr>
        <p:spPr>
          <a:xfrm>
            <a:off x="960120" y="2487168"/>
            <a:ext cx="2926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Production in Bulgaria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960120" y="2816352"/>
            <a:ext cx="4434840" cy="1783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Structural SIP panels
• Wall / roof / floor elements
• Pre-assembled modules
• Openings and building envelope
• MEP preparation
• Finishing packages
• Complete building kits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309360" y="4663440"/>
            <a:ext cx="421149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Delivery to Serbia and local completion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309360" y="5056632"/>
            <a:ext cx="4526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Regional logistics  ·  Site preparation  ·  Rapid installation  ·  Local connections  ·  Commissioning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5715000" y="3886200"/>
            <a:ext cx="960120" cy="0"/>
          </a:xfrm>
          <a:prstGeom prst="line">
            <a:avLst/>
          </a:prstGeom>
          <a:noFill/>
          <a:ln w="17780">
            <a:solidFill>
              <a:srgbClr val="8EA36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SK"/>
          </a:p>
        </p:txBody>
      </p:sp>
      <p:sp>
        <p:nvSpPr>
          <p:cNvPr id="16" name="Shape 13"/>
          <p:cNvSpPr/>
          <p:nvPr/>
        </p:nvSpPr>
        <p:spPr>
          <a:xfrm>
            <a:off x="777240" y="5897880"/>
            <a:ext cx="10241280" cy="347472"/>
          </a:xfrm>
          <a:prstGeom prst="roundRect">
            <a:avLst>
              <a:gd name="adj" fmla="val 31579"/>
            </a:avLst>
          </a:prstGeom>
          <a:solidFill>
            <a:srgbClr val="566A49"/>
          </a:solidFill>
          <a:ln w="12700">
            <a:solidFill>
              <a:srgbClr val="566A4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7" name="Text 14"/>
          <p:cNvSpPr/>
          <p:nvPr/>
        </p:nvSpPr>
        <p:spPr>
          <a:xfrm>
            <a:off x="1005840" y="5971033"/>
            <a:ext cx="9784080" cy="22859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Bulgarian industrial production + Serbian delivery capacity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502920" y="6382512"/>
            <a:ext cx="11185855" cy="0"/>
          </a:xfrm>
          <a:prstGeom prst="line">
            <a:avLst/>
          </a:prstGeom>
          <a:noFill/>
          <a:ln w="7620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9" name="Text 16"/>
          <p:cNvSpPr/>
          <p:nvPr/>
        </p:nvSpPr>
        <p:spPr>
          <a:xfrm>
            <a:off x="502920" y="649224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Industrial Cooperation Proposal for Serbia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IDOPS BG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1965960" y="384048"/>
            <a:ext cx="685800" cy="0"/>
          </a:xfrm>
          <a:prstGeom prst="line">
            <a:avLst/>
          </a:prstGeom>
          <a:noFill/>
          <a:ln w="1524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4" name="Text 2"/>
          <p:cNvSpPr/>
          <p:nvPr/>
        </p:nvSpPr>
        <p:spPr>
          <a:xfrm>
            <a:off x="10774375" y="25603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323015" y="25603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" y="804672"/>
            <a:ext cx="548640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is a SIP building?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02920" y="1463040"/>
            <a:ext cx="4930928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Structural insulated panels combine load-bearing structure and insulation in a precise system.</a:t>
            </a:r>
            <a:endParaRPr lang="en-US" sz="1400" dirty="0"/>
          </a:p>
        </p:txBody>
      </p:sp>
      <p:pic>
        <p:nvPicPr>
          <p:cNvPr id="8" name="Image 0" descr="/mnt/data/a_clean_photorealistic_3d_product_architectural_i.png"/>
          <p:cNvPicPr>
            <a:picLocks noChangeAspect="1"/>
          </p:cNvPicPr>
          <p:nvPr/>
        </p:nvPicPr>
        <p:blipFill>
          <a:blip r:embed="rId3"/>
          <a:srcRect t="57" b="57"/>
          <a:stretch/>
        </p:blipFill>
        <p:spPr>
          <a:xfrm>
            <a:off x="6355080" y="1600200"/>
            <a:ext cx="5074920" cy="2852928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85800" y="2240280"/>
            <a:ext cx="242316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0" name="Text 7"/>
          <p:cNvSpPr/>
          <p:nvPr/>
        </p:nvSpPr>
        <p:spPr>
          <a:xfrm>
            <a:off x="804672" y="2313432"/>
            <a:ext cx="21854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Structural skins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3383280" y="2240280"/>
            <a:ext cx="2423160" cy="384048"/>
          </a:xfrm>
          <a:prstGeom prst="roundRect">
            <a:avLst>
              <a:gd name="adj" fmla="val 23810"/>
            </a:avLst>
          </a:prstGeom>
          <a:solidFill>
            <a:srgbClr val="EFE8DB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2" name="Text 9"/>
          <p:cNvSpPr/>
          <p:nvPr/>
        </p:nvSpPr>
        <p:spPr>
          <a:xfrm>
            <a:off x="3502152" y="2313432"/>
            <a:ext cx="21854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Insulation core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685800" y="2807208"/>
            <a:ext cx="242316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4" name="Text 11"/>
          <p:cNvSpPr/>
          <p:nvPr/>
        </p:nvSpPr>
        <p:spPr>
          <a:xfrm>
            <a:off x="804672" y="2880360"/>
            <a:ext cx="21854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Factory production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3383280" y="2807208"/>
            <a:ext cx="2423160" cy="384048"/>
          </a:xfrm>
          <a:prstGeom prst="roundRect">
            <a:avLst>
              <a:gd name="adj" fmla="val 23810"/>
            </a:avLst>
          </a:prstGeom>
          <a:solidFill>
            <a:srgbClr val="EFE8DB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6" name="Text 13"/>
          <p:cNvSpPr/>
          <p:nvPr/>
        </p:nvSpPr>
        <p:spPr>
          <a:xfrm>
            <a:off x="3502152" y="2880360"/>
            <a:ext cx="21854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Precision cutting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685800" y="3374136"/>
            <a:ext cx="242316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8" name="Text 15"/>
          <p:cNvSpPr/>
          <p:nvPr/>
        </p:nvSpPr>
        <p:spPr>
          <a:xfrm>
            <a:off x="804672" y="3447288"/>
            <a:ext cx="21854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Rapid assembly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667512" y="5440680"/>
            <a:ext cx="1874520" cy="384048"/>
          </a:xfrm>
          <a:prstGeom prst="roundRect">
            <a:avLst>
              <a:gd name="adj" fmla="val 23810"/>
            </a:avLst>
          </a:prstGeom>
          <a:solidFill>
            <a:srgbClr val="242820"/>
          </a:solidFill>
          <a:ln w="12700">
            <a:solidFill>
              <a:srgbClr val="2428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0" name="Text 17"/>
          <p:cNvSpPr/>
          <p:nvPr/>
        </p:nvSpPr>
        <p:spPr>
          <a:xfrm>
            <a:off x="786384" y="5513832"/>
            <a:ext cx="16367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Speed</a:t>
            </a:r>
            <a:endParaRPr lang="en-US" sz="920" dirty="0"/>
          </a:p>
        </p:txBody>
      </p:sp>
      <p:sp>
        <p:nvSpPr>
          <p:cNvPr id="21" name="Shape 18"/>
          <p:cNvSpPr/>
          <p:nvPr/>
        </p:nvSpPr>
        <p:spPr>
          <a:xfrm>
            <a:off x="2724912" y="5440680"/>
            <a:ext cx="1874520" cy="384048"/>
          </a:xfrm>
          <a:prstGeom prst="roundRect">
            <a:avLst>
              <a:gd name="adj" fmla="val 23810"/>
            </a:avLst>
          </a:prstGeom>
          <a:solidFill>
            <a:srgbClr val="242820"/>
          </a:solidFill>
          <a:ln w="12700">
            <a:solidFill>
              <a:srgbClr val="2428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2" name="Text 19"/>
          <p:cNvSpPr/>
          <p:nvPr/>
        </p:nvSpPr>
        <p:spPr>
          <a:xfrm>
            <a:off x="2843784" y="5513832"/>
            <a:ext cx="16367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Energy efficiency</a:t>
            </a:r>
            <a:endParaRPr lang="en-US" sz="920" dirty="0"/>
          </a:p>
        </p:txBody>
      </p:sp>
      <p:sp>
        <p:nvSpPr>
          <p:cNvPr id="23" name="Shape 20"/>
          <p:cNvSpPr/>
          <p:nvPr/>
        </p:nvSpPr>
        <p:spPr>
          <a:xfrm>
            <a:off x="4782312" y="5440680"/>
            <a:ext cx="1874520" cy="384048"/>
          </a:xfrm>
          <a:prstGeom prst="roundRect">
            <a:avLst>
              <a:gd name="adj" fmla="val 23810"/>
            </a:avLst>
          </a:prstGeom>
          <a:solidFill>
            <a:srgbClr val="242820"/>
          </a:solidFill>
          <a:ln w="12700">
            <a:solidFill>
              <a:srgbClr val="2428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4" name="Text 21"/>
          <p:cNvSpPr/>
          <p:nvPr/>
        </p:nvSpPr>
        <p:spPr>
          <a:xfrm>
            <a:off x="4901184" y="5513832"/>
            <a:ext cx="16367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Quality</a:t>
            </a:r>
            <a:endParaRPr lang="en-US" sz="920" dirty="0"/>
          </a:p>
        </p:txBody>
      </p:sp>
      <p:sp>
        <p:nvSpPr>
          <p:cNvPr id="25" name="Shape 22"/>
          <p:cNvSpPr/>
          <p:nvPr/>
        </p:nvSpPr>
        <p:spPr>
          <a:xfrm>
            <a:off x="6839712" y="5440680"/>
            <a:ext cx="1874520" cy="384048"/>
          </a:xfrm>
          <a:prstGeom prst="roundRect">
            <a:avLst>
              <a:gd name="adj" fmla="val 23810"/>
            </a:avLst>
          </a:prstGeom>
          <a:solidFill>
            <a:srgbClr val="242820"/>
          </a:solidFill>
          <a:ln w="12700">
            <a:solidFill>
              <a:srgbClr val="2428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6" name="Text 23"/>
          <p:cNvSpPr/>
          <p:nvPr/>
        </p:nvSpPr>
        <p:spPr>
          <a:xfrm>
            <a:off x="6958584" y="5513832"/>
            <a:ext cx="16367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Repeatability</a:t>
            </a:r>
            <a:endParaRPr lang="en-US" sz="920" dirty="0"/>
          </a:p>
        </p:txBody>
      </p:sp>
      <p:sp>
        <p:nvSpPr>
          <p:cNvPr id="27" name="Shape 24"/>
          <p:cNvSpPr/>
          <p:nvPr/>
        </p:nvSpPr>
        <p:spPr>
          <a:xfrm>
            <a:off x="8897112" y="5440680"/>
            <a:ext cx="1874520" cy="384048"/>
          </a:xfrm>
          <a:prstGeom prst="roundRect">
            <a:avLst>
              <a:gd name="adj" fmla="val 23810"/>
            </a:avLst>
          </a:prstGeom>
          <a:solidFill>
            <a:srgbClr val="242820"/>
          </a:solidFill>
          <a:ln w="12700">
            <a:solidFill>
              <a:srgbClr val="2428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8" name="Text 25"/>
          <p:cNvSpPr/>
          <p:nvPr/>
        </p:nvSpPr>
        <p:spPr>
          <a:xfrm>
            <a:off x="9015984" y="5513832"/>
            <a:ext cx="16367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 waste</a:t>
            </a:r>
            <a:endParaRPr lang="en-US" sz="920" dirty="0"/>
          </a:p>
        </p:txBody>
      </p:sp>
      <p:sp>
        <p:nvSpPr>
          <p:cNvPr id="29" name="Shape 26"/>
          <p:cNvSpPr/>
          <p:nvPr/>
        </p:nvSpPr>
        <p:spPr>
          <a:xfrm>
            <a:off x="502920" y="6382512"/>
            <a:ext cx="11185855" cy="0"/>
          </a:xfrm>
          <a:prstGeom prst="line">
            <a:avLst/>
          </a:prstGeom>
          <a:noFill/>
          <a:ln w="7620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30" name="Text 27"/>
          <p:cNvSpPr/>
          <p:nvPr/>
        </p:nvSpPr>
        <p:spPr>
          <a:xfrm>
            <a:off x="502920" y="649224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Industrial Cooperation Proposal for Serbia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IDOPS BG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1965960" y="384048"/>
            <a:ext cx="685800" cy="0"/>
          </a:xfrm>
          <a:prstGeom prst="line">
            <a:avLst/>
          </a:prstGeom>
          <a:noFill/>
          <a:ln w="1524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4" name="Text 2"/>
          <p:cNvSpPr/>
          <p:nvPr/>
        </p:nvSpPr>
        <p:spPr>
          <a:xfrm>
            <a:off x="10774375" y="25603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323015" y="25603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" y="804672"/>
            <a:ext cx="749808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panels to complete buildings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02919" y="1463040"/>
            <a:ext cx="8252197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ZIPHOME as a complete prefabricated building solution - not only a panel supplier.</a:t>
            </a:r>
            <a:r>
              <a:rPr lang="en-US" sz="1400" dirty="0" err="1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r>
              <a:rPr lang="en-US" sz="1400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58367" y="1975104"/>
            <a:ext cx="4892040" cy="1234440"/>
          </a:xfrm>
          <a:prstGeom prst="roundRect">
            <a:avLst>
              <a:gd name="adj" fmla="val 8889"/>
            </a:avLst>
          </a:prstGeom>
          <a:solidFill>
            <a:srgbClr val="171A16"/>
          </a:solidFill>
          <a:ln w="12700">
            <a:solidFill>
              <a:srgbClr val="171A1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9" name="Text 7"/>
          <p:cNvSpPr/>
          <p:nvPr/>
        </p:nvSpPr>
        <p:spPr>
          <a:xfrm>
            <a:off x="886967" y="2112264"/>
            <a:ext cx="4434840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Complete prefabricated building solution on an industrial SIP platform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6080760" y="1874520"/>
            <a:ext cx="2331720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1" name="Text 9"/>
          <p:cNvSpPr/>
          <p:nvPr/>
        </p:nvSpPr>
        <p:spPr>
          <a:xfrm>
            <a:off x="6217920" y="1984248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Structure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217920" y="2185416"/>
            <a:ext cx="2057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SIP walls, floors and roof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887968" y="1874520"/>
            <a:ext cx="2331720" cy="713232"/>
          </a:xfrm>
          <a:prstGeom prst="roundRect">
            <a:avLst>
              <a:gd name="adj" fmla="val 12821"/>
            </a:avLst>
          </a:prstGeom>
          <a:solidFill>
            <a:srgbClr val="EFE8DB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4" name="Text 12"/>
          <p:cNvSpPr/>
          <p:nvPr/>
        </p:nvSpPr>
        <p:spPr>
          <a:xfrm>
            <a:off x="9025128" y="1984248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Envelope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025128" y="2185416"/>
            <a:ext cx="2057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Insulation, membranes, facade systems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080760" y="2971800"/>
            <a:ext cx="2331720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7" name="Text 15"/>
          <p:cNvSpPr/>
          <p:nvPr/>
        </p:nvSpPr>
        <p:spPr>
          <a:xfrm>
            <a:off x="6217920" y="3081528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Openings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217920" y="3282696"/>
            <a:ext cx="2057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Windows and doors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887968" y="2971800"/>
            <a:ext cx="2331720" cy="713232"/>
          </a:xfrm>
          <a:prstGeom prst="roundRect">
            <a:avLst>
              <a:gd name="adj" fmla="val 12821"/>
            </a:avLst>
          </a:prstGeom>
          <a:solidFill>
            <a:srgbClr val="EFE8DB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0" name="Text 18"/>
          <p:cNvSpPr/>
          <p:nvPr/>
        </p:nvSpPr>
        <p:spPr>
          <a:xfrm>
            <a:off x="9025128" y="3081528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MEP preparation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025128" y="3282696"/>
            <a:ext cx="2057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Electrical, water, drainage and HVAC interfaces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080760" y="4069080"/>
            <a:ext cx="2331720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3" name="Text 21"/>
          <p:cNvSpPr/>
          <p:nvPr/>
        </p:nvSpPr>
        <p:spPr>
          <a:xfrm>
            <a:off x="6217920" y="4178808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Interior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217920" y="4379976"/>
            <a:ext cx="2057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Walls, ceilings, floors and finishes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8887968" y="4069080"/>
            <a:ext cx="2331720" cy="713232"/>
          </a:xfrm>
          <a:prstGeom prst="roundRect">
            <a:avLst>
              <a:gd name="adj" fmla="val 12821"/>
            </a:avLst>
          </a:prstGeom>
          <a:solidFill>
            <a:srgbClr val="EFE8DB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6" name="Text 24"/>
          <p:cNvSpPr/>
          <p:nvPr/>
        </p:nvSpPr>
        <p:spPr>
          <a:xfrm>
            <a:off x="9025128" y="4178808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Equipment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9025128" y="4379976"/>
            <a:ext cx="2057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Sanitary equipment, kitchens and project-specific elements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6080760" y="5166360"/>
            <a:ext cx="2331720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9" name="Text 27"/>
          <p:cNvSpPr/>
          <p:nvPr/>
        </p:nvSpPr>
        <p:spPr>
          <a:xfrm>
            <a:off x="6217920" y="5276088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Site installation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6217920" y="5477256"/>
            <a:ext cx="2057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Assembly with Serbian contractors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502920" y="6382512"/>
            <a:ext cx="11185855" cy="0"/>
          </a:xfrm>
          <a:prstGeom prst="line">
            <a:avLst/>
          </a:prstGeom>
          <a:noFill/>
          <a:ln w="7620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32" name="Text 30"/>
          <p:cNvSpPr/>
          <p:nvPr/>
        </p:nvSpPr>
        <p:spPr>
          <a:xfrm>
            <a:off x="502920" y="649224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Industrial Cooperation Proposal for Serbia</a:t>
            </a:r>
            <a:endParaRPr lang="en-US" sz="750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D5A5CB9E-EC17-6AB4-0F16-2CDE6421E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914" y="3474720"/>
            <a:ext cx="3608947" cy="270671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IDOPS BG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1965960" y="384048"/>
            <a:ext cx="685800" cy="0"/>
          </a:xfrm>
          <a:prstGeom prst="line">
            <a:avLst/>
          </a:prstGeom>
          <a:noFill/>
          <a:ln w="1524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4" name="Text 2"/>
          <p:cNvSpPr/>
          <p:nvPr/>
        </p:nvSpPr>
        <p:spPr>
          <a:xfrm>
            <a:off x="10774375" y="25603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323015" y="25603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" y="804672"/>
            <a:ext cx="786384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 family for Serbia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02920" y="1463040"/>
            <a:ext cx="777240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industrial platform can serve multiple public applications.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94360" y="2148840"/>
            <a:ext cx="1874520" cy="333756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9" name="Text 7"/>
          <p:cNvSpPr/>
          <p:nvPr/>
        </p:nvSpPr>
        <p:spPr>
          <a:xfrm>
            <a:off x="758952" y="2359152"/>
            <a:ext cx="15361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Social housing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914400" y="2944368"/>
            <a:ext cx="1234440" cy="0"/>
          </a:xfrm>
          <a:prstGeom prst="line">
            <a:avLst/>
          </a:prstGeom>
          <a:noFill/>
          <a:ln w="1524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1" name="Text 9"/>
          <p:cNvSpPr/>
          <p:nvPr/>
        </p:nvSpPr>
        <p:spPr>
          <a:xfrm>
            <a:off x="758952" y="3246120"/>
            <a:ext cx="1536192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Homes of 50-120 m², duplexes, row houses, small apartment buildings</a:t>
            </a:r>
            <a:endParaRPr lang="en-US" sz="1020" dirty="0"/>
          </a:p>
        </p:txBody>
      </p:sp>
      <p:sp>
        <p:nvSpPr>
          <p:cNvPr id="12" name="Shape 10"/>
          <p:cNvSpPr/>
          <p:nvPr/>
        </p:nvSpPr>
        <p:spPr>
          <a:xfrm>
            <a:off x="2880360" y="2148840"/>
            <a:ext cx="1874520" cy="3337560"/>
          </a:xfrm>
          <a:prstGeom prst="roundRect">
            <a:avLst>
              <a:gd name="adj" fmla="val 4878"/>
            </a:avLst>
          </a:prstGeom>
          <a:solidFill>
            <a:srgbClr val="EFE8DB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3" name="Text 11"/>
          <p:cNvSpPr/>
          <p:nvPr/>
        </p:nvSpPr>
        <p:spPr>
          <a:xfrm>
            <a:off x="3044952" y="2359152"/>
            <a:ext cx="15361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Kindergartens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200400" y="2944368"/>
            <a:ext cx="1234440" cy="0"/>
          </a:xfrm>
          <a:prstGeom prst="line">
            <a:avLst/>
          </a:prstGeom>
          <a:noFill/>
          <a:ln w="1524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5" name="Text 13"/>
          <p:cNvSpPr/>
          <p:nvPr/>
        </p:nvSpPr>
        <p:spPr>
          <a:xfrm>
            <a:off x="3044952" y="3246120"/>
            <a:ext cx="1536192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Classroom, sanitary, kitchen and administration modules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5166360" y="2148840"/>
            <a:ext cx="1874520" cy="333756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7" name="Text 15"/>
          <p:cNvSpPr/>
          <p:nvPr/>
        </p:nvSpPr>
        <p:spPr>
          <a:xfrm>
            <a:off x="5330952" y="2359152"/>
            <a:ext cx="15361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 centres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486400" y="2944368"/>
            <a:ext cx="1234440" cy="0"/>
          </a:xfrm>
          <a:prstGeom prst="line">
            <a:avLst/>
          </a:prstGeom>
          <a:noFill/>
          <a:ln w="1524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9" name="Text 17"/>
          <p:cNvSpPr/>
          <p:nvPr/>
        </p:nvSpPr>
        <p:spPr>
          <a:xfrm>
            <a:off x="5330952" y="3246120"/>
            <a:ext cx="1536192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care, rural points, outpatient clinics and vaccination</a:t>
            </a:r>
            <a:endParaRPr lang="en-US" sz="1020" dirty="0"/>
          </a:p>
        </p:txBody>
      </p:sp>
      <p:sp>
        <p:nvSpPr>
          <p:cNvPr id="20" name="Shape 18"/>
          <p:cNvSpPr/>
          <p:nvPr/>
        </p:nvSpPr>
        <p:spPr>
          <a:xfrm>
            <a:off x="7452360" y="2148840"/>
            <a:ext cx="1874520" cy="3337560"/>
          </a:xfrm>
          <a:prstGeom prst="roundRect">
            <a:avLst>
              <a:gd name="adj" fmla="val 4878"/>
            </a:avLst>
          </a:prstGeom>
          <a:solidFill>
            <a:srgbClr val="EFE8DB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1" name="Text 19"/>
          <p:cNvSpPr/>
          <p:nvPr/>
        </p:nvSpPr>
        <p:spPr>
          <a:xfrm>
            <a:off x="7616952" y="2359152"/>
            <a:ext cx="15361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Municipal buildings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7772400" y="2944368"/>
            <a:ext cx="1234440" cy="0"/>
          </a:xfrm>
          <a:prstGeom prst="line">
            <a:avLst/>
          </a:prstGeom>
          <a:noFill/>
          <a:ln w="1524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3" name="Text 21"/>
          <p:cNvSpPr/>
          <p:nvPr/>
        </p:nvSpPr>
        <p:spPr>
          <a:xfrm>
            <a:off x="7616952" y="3246120"/>
            <a:ext cx="1536192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Offices, social services, community and support facilities</a:t>
            </a:r>
            <a:endParaRPr lang="en-US" sz="1020" dirty="0"/>
          </a:p>
        </p:txBody>
      </p:sp>
      <p:sp>
        <p:nvSpPr>
          <p:cNvPr id="24" name="Shape 22"/>
          <p:cNvSpPr/>
          <p:nvPr/>
        </p:nvSpPr>
        <p:spPr>
          <a:xfrm>
            <a:off x="9738360" y="2148840"/>
            <a:ext cx="1874520" cy="333756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5" name="Text 23"/>
          <p:cNvSpPr/>
          <p:nvPr/>
        </p:nvSpPr>
        <p:spPr>
          <a:xfrm>
            <a:off x="9902952" y="2359152"/>
            <a:ext cx="15361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Emergency facilities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10058400" y="2944368"/>
            <a:ext cx="1234440" cy="0"/>
          </a:xfrm>
          <a:prstGeom prst="line">
            <a:avLst/>
          </a:prstGeom>
          <a:noFill/>
          <a:ln w="1524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7" name="Text 25"/>
          <p:cNvSpPr/>
          <p:nvPr/>
        </p:nvSpPr>
        <p:spPr>
          <a:xfrm>
            <a:off x="9902952" y="3246120"/>
            <a:ext cx="1536192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Rapid accommodation and public infrastructure</a:t>
            </a:r>
            <a:endParaRPr lang="en-US" sz="1020" dirty="0"/>
          </a:p>
        </p:txBody>
      </p:sp>
      <p:sp>
        <p:nvSpPr>
          <p:cNvPr id="28" name="Shape 26"/>
          <p:cNvSpPr/>
          <p:nvPr/>
        </p:nvSpPr>
        <p:spPr>
          <a:xfrm>
            <a:off x="1051560" y="5669280"/>
            <a:ext cx="10058400" cy="512064"/>
          </a:xfrm>
          <a:prstGeom prst="roundRect">
            <a:avLst>
              <a:gd name="adj" fmla="val 21429"/>
            </a:avLst>
          </a:prstGeom>
          <a:solidFill>
            <a:srgbClr val="566A49"/>
          </a:solidFill>
          <a:ln w="12700">
            <a:solidFill>
              <a:srgbClr val="566A4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9" name="Text 27"/>
          <p:cNvSpPr/>
          <p:nvPr/>
        </p:nvSpPr>
        <p:spPr>
          <a:xfrm>
            <a:off x="1280160" y="5843016"/>
            <a:ext cx="9601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Relevant because Serbia has already used prefabricated houses in housing-support programmes.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502920" y="6382512"/>
            <a:ext cx="11185855" cy="0"/>
          </a:xfrm>
          <a:prstGeom prst="line">
            <a:avLst/>
          </a:prstGeom>
          <a:noFill/>
          <a:ln w="7620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31" name="Text 29"/>
          <p:cNvSpPr/>
          <p:nvPr/>
        </p:nvSpPr>
        <p:spPr>
          <a:xfrm>
            <a:off x="502920" y="649224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Industrial Cooperation Proposal for Serbia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IDOPS BG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1965960" y="384048"/>
            <a:ext cx="685800" cy="0"/>
          </a:xfrm>
          <a:prstGeom prst="line">
            <a:avLst/>
          </a:prstGeom>
          <a:noFill/>
          <a:ln w="1524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4" name="Text 2"/>
          <p:cNvSpPr/>
          <p:nvPr/>
        </p:nvSpPr>
        <p:spPr>
          <a:xfrm>
            <a:off x="10774375" y="25603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323015" y="25603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" y="804672"/>
            <a:ext cx="603504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Social housing - flagship application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02920" y="1563624"/>
            <a:ext cx="576072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standardised housing programme for Serbian municipalities.</a:t>
            </a:r>
            <a:endParaRPr lang="en-US" sz="1500" dirty="0"/>
          </a:p>
        </p:txBody>
      </p:sp>
      <p:pic>
        <p:nvPicPr>
          <p:cNvPr id="8" name="Image 0" descr="/mnt/data/a_wide_photorealistic_exterior_architectural_scen.png"/>
          <p:cNvPicPr>
            <a:picLocks noChangeAspect="1"/>
          </p:cNvPicPr>
          <p:nvPr/>
        </p:nvPicPr>
        <p:blipFill>
          <a:blip r:embed="rId3"/>
          <a:srcRect t="16" b="16"/>
          <a:stretch/>
        </p:blipFill>
        <p:spPr>
          <a:xfrm>
            <a:off x="6537960" y="1691640"/>
            <a:ext cx="4892040" cy="275234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85800" y="2450592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8EA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50-60 m²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685800" y="2889504"/>
            <a:ext cx="114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compact unit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2103120" y="2450592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60-80 m²</a:t>
            </a:r>
            <a:endParaRPr lang="en-US" sz="2500" dirty="0"/>
          </a:p>
        </p:txBody>
      </p:sp>
      <p:sp>
        <p:nvSpPr>
          <p:cNvPr id="12" name="Text 9"/>
          <p:cNvSpPr/>
          <p:nvPr/>
        </p:nvSpPr>
        <p:spPr>
          <a:xfrm>
            <a:off x="2103120" y="2889504"/>
            <a:ext cx="114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smaller family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3520440" y="2450592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8EA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80-100 m²</a:t>
            </a:r>
            <a:endParaRPr lang="en-US" sz="2500" dirty="0"/>
          </a:p>
        </p:txBody>
      </p:sp>
      <p:sp>
        <p:nvSpPr>
          <p:cNvPr id="14" name="Text 11"/>
          <p:cNvSpPr/>
          <p:nvPr/>
        </p:nvSpPr>
        <p:spPr>
          <a:xfrm>
            <a:off x="3520440" y="2889504"/>
            <a:ext cx="114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family house</a:t>
            </a:r>
            <a:endParaRPr lang="en-US" sz="950" dirty="0"/>
          </a:p>
        </p:txBody>
      </p:sp>
      <p:sp>
        <p:nvSpPr>
          <p:cNvPr id="15" name="Text 12"/>
          <p:cNvSpPr/>
          <p:nvPr/>
        </p:nvSpPr>
        <p:spPr>
          <a:xfrm>
            <a:off x="4937760" y="2450592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100-120 m²</a:t>
            </a:r>
            <a:endParaRPr lang="en-US" sz="2500" dirty="0"/>
          </a:p>
        </p:txBody>
      </p:sp>
      <p:sp>
        <p:nvSpPr>
          <p:cNvPr id="16" name="Text 13"/>
          <p:cNvSpPr/>
          <p:nvPr/>
        </p:nvSpPr>
        <p:spPr>
          <a:xfrm>
            <a:off x="4937760" y="2889504"/>
            <a:ext cx="114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larger family</a:t>
            </a:r>
            <a:endParaRPr lang="en-US" sz="950" dirty="0"/>
          </a:p>
        </p:txBody>
      </p:sp>
      <p:sp>
        <p:nvSpPr>
          <p:cNvPr id="17" name="Text 14"/>
          <p:cNvSpPr/>
          <p:nvPr/>
        </p:nvSpPr>
        <p:spPr>
          <a:xfrm>
            <a:off x="685800" y="3520440"/>
            <a:ext cx="502920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The state or municipality selects the required typology
• The factory produces a repeatable building system
• Variants: family houses, duplexes, row houses, small apartment buildings</a:t>
            </a:r>
            <a:endParaRPr lang="en-US" sz="1450" dirty="0"/>
          </a:p>
          <a:p>
            <a:pPr marL="0" indent="0">
              <a:buNone/>
            </a:pPr>
            <a:r>
              <a:rPr lang="en-US" sz="145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450" dirty="0"/>
          </a:p>
          <a:p>
            <a:pPr marL="0" indent="0">
              <a:buNone/>
            </a:pPr>
            <a:r>
              <a:rPr lang="en-US" sz="145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450" dirty="0"/>
          </a:p>
        </p:txBody>
      </p:sp>
      <p:sp>
        <p:nvSpPr>
          <p:cNvPr id="18" name="Shape 15"/>
          <p:cNvSpPr/>
          <p:nvPr/>
        </p:nvSpPr>
        <p:spPr>
          <a:xfrm>
            <a:off x="685800" y="5257800"/>
            <a:ext cx="5349240" cy="777240"/>
          </a:xfrm>
          <a:prstGeom prst="roundRect">
            <a:avLst>
              <a:gd name="adj" fmla="val 14118"/>
            </a:avLst>
          </a:prstGeom>
          <a:solidFill>
            <a:srgbClr val="242820"/>
          </a:solidFill>
          <a:ln w="12700">
            <a:solidFill>
              <a:srgbClr val="2428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9" name="Text 16"/>
          <p:cNvSpPr/>
          <p:nvPr/>
        </p:nvSpPr>
        <p:spPr>
          <a:xfrm>
            <a:off x="937260" y="5385816"/>
            <a:ext cx="48920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Standard design catalogue → repeatable municipal delivery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502920" y="6382512"/>
            <a:ext cx="11185855" cy="0"/>
          </a:xfrm>
          <a:prstGeom prst="line">
            <a:avLst/>
          </a:prstGeom>
          <a:noFill/>
          <a:ln w="7620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1" name="Text 18"/>
          <p:cNvSpPr/>
          <p:nvPr/>
        </p:nvSpPr>
        <p:spPr>
          <a:xfrm>
            <a:off x="502920" y="649224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Industrial Cooperation Proposal for Serbia</a:t>
            </a:r>
            <a:endParaRPr lang="en-US" sz="750" dirty="0"/>
          </a:p>
        </p:txBody>
      </p:sp>
      <p:sp>
        <p:nvSpPr>
          <p:cNvPr id="22" name="Text 19"/>
          <p:cNvSpPr/>
          <p:nvPr/>
        </p:nvSpPr>
        <p:spPr>
          <a:xfrm>
            <a:off x="7116775" y="6492240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68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RHP Serbia / WBIF / Ministry of Education ECEC project</a:t>
            </a:r>
            <a:endParaRPr lang="en-US" sz="6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IDOPS BG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1965960" y="384048"/>
            <a:ext cx="685800" cy="0"/>
          </a:xfrm>
          <a:prstGeom prst="line">
            <a:avLst/>
          </a:prstGeom>
          <a:noFill/>
          <a:ln w="1524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4" name="Text 2"/>
          <p:cNvSpPr/>
          <p:nvPr/>
        </p:nvSpPr>
        <p:spPr>
          <a:xfrm>
            <a:off x="10774375" y="25603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323015" y="25603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" y="804672"/>
            <a:ext cx="557784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Kindergarten concept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02920" y="1463040"/>
            <a:ext cx="548640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standard kindergarten adaptable to municipal capacity and requirements.</a:t>
            </a:r>
            <a:endParaRPr lang="en-US" sz="1500" dirty="0"/>
          </a:p>
        </p:txBody>
      </p:sp>
      <p:pic>
        <p:nvPicPr>
          <p:cNvPr id="8" name="Image 0" descr="/mnt/data/a_bright_photorealistic_outdoor_scene_of_a_modern.png"/>
          <p:cNvPicPr>
            <a:picLocks noChangeAspect="1"/>
          </p:cNvPicPr>
          <p:nvPr/>
        </p:nvPicPr>
        <p:blipFill>
          <a:blip r:embed="rId3"/>
          <a:srcRect l="32" r="32"/>
          <a:stretch/>
        </p:blipFill>
        <p:spPr>
          <a:xfrm>
            <a:off x="6080760" y="1875321"/>
            <a:ext cx="5543516" cy="3121875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85800" y="2240280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0" name="Text 7"/>
          <p:cNvSpPr/>
          <p:nvPr/>
        </p:nvSpPr>
        <p:spPr>
          <a:xfrm>
            <a:off x="804672" y="2313432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Classrooms</a:t>
            </a:r>
            <a:endParaRPr lang="en-US" sz="970" dirty="0"/>
          </a:p>
        </p:txBody>
      </p:sp>
      <p:sp>
        <p:nvSpPr>
          <p:cNvPr id="11" name="Shape 8"/>
          <p:cNvSpPr/>
          <p:nvPr/>
        </p:nvSpPr>
        <p:spPr>
          <a:xfrm>
            <a:off x="3291840" y="2240280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EFE8DB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2" name="Text 9"/>
          <p:cNvSpPr/>
          <p:nvPr/>
        </p:nvSpPr>
        <p:spPr>
          <a:xfrm>
            <a:off x="3410712" y="2313432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Sleeping rooms</a:t>
            </a:r>
            <a:endParaRPr lang="en-US" sz="970" dirty="0"/>
          </a:p>
        </p:txBody>
      </p:sp>
      <p:sp>
        <p:nvSpPr>
          <p:cNvPr id="13" name="Shape 10"/>
          <p:cNvSpPr/>
          <p:nvPr/>
        </p:nvSpPr>
        <p:spPr>
          <a:xfrm>
            <a:off x="685800" y="2734056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4" name="Text 11"/>
          <p:cNvSpPr/>
          <p:nvPr/>
        </p:nvSpPr>
        <p:spPr>
          <a:xfrm>
            <a:off x="804672" y="2807208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Sanitary blocks</a:t>
            </a:r>
            <a:endParaRPr lang="en-US" sz="970" dirty="0"/>
          </a:p>
        </p:txBody>
      </p:sp>
      <p:sp>
        <p:nvSpPr>
          <p:cNvPr id="15" name="Shape 12"/>
          <p:cNvSpPr/>
          <p:nvPr/>
        </p:nvSpPr>
        <p:spPr>
          <a:xfrm>
            <a:off x="3291840" y="2734056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EFE8DB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6" name="Text 13"/>
          <p:cNvSpPr/>
          <p:nvPr/>
        </p:nvSpPr>
        <p:spPr>
          <a:xfrm>
            <a:off x="3410712" y="2807208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Kitchen / food preparation</a:t>
            </a:r>
            <a:endParaRPr lang="en-US" sz="970" dirty="0"/>
          </a:p>
        </p:txBody>
      </p:sp>
      <p:sp>
        <p:nvSpPr>
          <p:cNvPr id="17" name="Shape 14"/>
          <p:cNvSpPr/>
          <p:nvPr/>
        </p:nvSpPr>
        <p:spPr>
          <a:xfrm>
            <a:off x="685800" y="3227832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8" name="Text 15"/>
          <p:cNvSpPr/>
          <p:nvPr/>
        </p:nvSpPr>
        <p:spPr>
          <a:xfrm>
            <a:off x="804672" y="3300984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Administration</a:t>
            </a:r>
            <a:endParaRPr lang="en-US" sz="970" dirty="0"/>
          </a:p>
        </p:txBody>
      </p:sp>
      <p:sp>
        <p:nvSpPr>
          <p:cNvPr id="19" name="Shape 16"/>
          <p:cNvSpPr/>
          <p:nvPr/>
        </p:nvSpPr>
        <p:spPr>
          <a:xfrm>
            <a:off x="3291840" y="3227832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EFE8DB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0" name="Text 17"/>
          <p:cNvSpPr/>
          <p:nvPr/>
        </p:nvSpPr>
        <p:spPr>
          <a:xfrm>
            <a:off x="3410712" y="3300984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Technical rooms</a:t>
            </a:r>
            <a:endParaRPr lang="en-US" sz="970" dirty="0"/>
          </a:p>
        </p:txBody>
      </p:sp>
      <p:sp>
        <p:nvSpPr>
          <p:cNvPr id="21" name="Shape 18"/>
          <p:cNvSpPr/>
          <p:nvPr/>
        </p:nvSpPr>
        <p:spPr>
          <a:xfrm>
            <a:off x="685800" y="3721608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2" name="Text 19"/>
          <p:cNvSpPr/>
          <p:nvPr/>
        </p:nvSpPr>
        <p:spPr>
          <a:xfrm>
            <a:off x="804672" y="3794760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Covered outdoor areas</a:t>
            </a:r>
            <a:endParaRPr lang="en-US" sz="970" dirty="0"/>
          </a:p>
        </p:txBody>
      </p:sp>
      <p:sp>
        <p:nvSpPr>
          <p:cNvPr id="23" name="Shape 20"/>
          <p:cNvSpPr/>
          <p:nvPr/>
        </p:nvSpPr>
        <p:spPr>
          <a:xfrm>
            <a:off x="685800" y="5257800"/>
            <a:ext cx="10561320" cy="530352"/>
          </a:xfrm>
          <a:prstGeom prst="roundRect">
            <a:avLst>
              <a:gd name="adj" fmla="val 20690"/>
            </a:avLst>
          </a:prstGeom>
          <a:solidFill>
            <a:srgbClr val="566A49"/>
          </a:solidFill>
          <a:ln w="12700">
            <a:solidFill>
              <a:srgbClr val="566A4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4" name="Text 21"/>
          <p:cNvSpPr/>
          <p:nvPr/>
        </p:nvSpPr>
        <p:spPr>
          <a:xfrm>
            <a:off x="937260" y="5394960"/>
            <a:ext cx="10104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proven reference building can become a template for 10, 20 or 50 locations.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502920" y="6382512"/>
            <a:ext cx="11185855" cy="0"/>
          </a:xfrm>
          <a:prstGeom prst="line">
            <a:avLst/>
          </a:prstGeom>
          <a:noFill/>
          <a:ln w="7620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6" name="Text 23"/>
          <p:cNvSpPr/>
          <p:nvPr/>
        </p:nvSpPr>
        <p:spPr>
          <a:xfrm>
            <a:off x="502920" y="649224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Industrial Cooperation Proposal for Serbia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IDOPS BG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1965960" y="384048"/>
            <a:ext cx="685800" cy="0"/>
          </a:xfrm>
          <a:prstGeom prst="line">
            <a:avLst/>
          </a:prstGeom>
          <a:noFill/>
          <a:ln w="1524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4" name="Text 2"/>
          <p:cNvSpPr/>
          <p:nvPr/>
        </p:nvSpPr>
        <p:spPr>
          <a:xfrm>
            <a:off x="10774375" y="25603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323015" y="25603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" y="804672"/>
            <a:ext cx="557784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Health-centre concept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02920" y="1463040"/>
            <a:ext cx="548640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Small modular healthcare facilities for local communities.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85800" y="2240280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0" name="Text 7"/>
          <p:cNvSpPr/>
          <p:nvPr/>
        </p:nvSpPr>
        <p:spPr>
          <a:xfrm>
            <a:off x="804672" y="2313432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care</a:t>
            </a:r>
            <a:endParaRPr lang="en-US" sz="970" dirty="0"/>
          </a:p>
        </p:txBody>
      </p:sp>
      <p:sp>
        <p:nvSpPr>
          <p:cNvPr id="11" name="Shape 8"/>
          <p:cNvSpPr/>
          <p:nvPr/>
        </p:nvSpPr>
        <p:spPr>
          <a:xfrm>
            <a:off x="3291840" y="2240280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EFE8DB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2" name="Text 9"/>
          <p:cNvSpPr/>
          <p:nvPr/>
        </p:nvSpPr>
        <p:spPr>
          <a:xfrm>
            <a:off x="3410712" y="2313432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Rural health points</a:t>
            </a:r>
            <a:endParaRPr lang="en-US" sz="970" dirty="0"/>
          </a:p>
        </p:txBody>
      </p:sp>
      <p:sp>
        <p:nvSpPr>
          <p:cNvPr id="13" name="Shape 10"/>
          <p:cNvSpPr/>
          <p:nvPr/>
        </p:nvSpPr>
        <p:spPr>
          <a:xfrm>
            <a:off x="685800" y="2734056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4" name="Text 11"/>
          <p:cNvSpPr/>
          <p:nvPr/>
        </p:nvSpPr>
        <p:spPr>
          <a:xfrm>
            <a:off x="804672" y="2807208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Outpatient clinics</a:t>
            </a:r>
            <a:endParaRPr lang="en-US" sz="970" dirty="0"/>
          </a:p>
        </p:txBody>
      </p:sp>
      <p:sp>
        <p:nvSpPr>
          <p:cNvPr id="15" name="Shape 12"/>
          <p:cNvSpPr/>
          <p:nvPr/>
        </p:nvSpPr>
        <p:spPr>
          <a:xfrm>
            <a:off x="3291840" y="2734056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EFE8DB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6" name="Text 13"/>
          <p:cNvSpPr/>
          <p:nvPr/>
        </p:nvSpPr>
        <p:spPr>
          <a:xfrm>
            <a:off x="3410712" y="2807208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Family medicine</a:t>
            </a:r>
            <a:endParaRPr lang="en-US" sz="970" dirty="0"/>
          </a:p>
        </p:txBody>
      </p:sp>
      <p:sp>
        <p:nvSpPr>
          <p:cNvPr id="17" name="Shape 14"/>
          <p:cNvSpPr/>
          <p:nvPr/>
        </p:nvSpPr>
        <p:spPr>
          <a:xfrm>
            <a:off x="685800" y="3227832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8" name="Text 15"/>
          <p:cNvSpPr/>
          <p:nvPr/>
        </p:nvSpPr>
        <p:spPr>
          <a:xfrm>
            <a:off x="804672" y="3300984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Dental facilities</a:t>
            </a:r>
            <a:endParaRPr lang="en-US" sz="970" dirty="0"/>
          </a:p>
        </p:txBody>
      </p:sp>
      <p:sp>
        <p:nvSpPr>
          <p:cNvPr id="19" name="Shape 16"/>
          <p:cNvSpPr/>
          <p:nvPr/>
        </p:nvSpPr>
        <p:spPr>
          <a:xfrm>
            <a:off x="3291840" y="3227832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EFE8DB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0" name="Text 17"/>
          <p:cNvSpPr/>
          <p:nvPr/>
        </p:nvSpPr>
        <p:spPr>
          <a:xfrm>
            <a:off x="3410712" y="3300984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Diagnostics</a:t>
            </a:r>
            <a:endParaRPr lang="en-US" sz="970" dirty="0"/>
          </a:p>
        </p:txBody>
      </p:sp>
      <p:sp>
        <p:nvSpPr>
          <p:cNvPr id="21" name="Shape 18"/>
          <p:cNvSpPr/>
          <p:nvPr/>
        </p:nvSpPr>
        <p:spPr>
          <a:xfrm>
            <a:off x="685800" y="3721608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2" name="Text 19"/>
          <p:cNvSpPr/>
          <p:nvPr/>
        </p:nvSpPr>
        <p:spPr>
          <a:xfrm>
            <a:off x="804672" y="3794760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Vaccination rooms</a:t>
            </a:r>
            <a:endParaRPr lang="en-US" sz="970" dirty="0"/>
          </a:p>
        </p:txBody>
      </p:sp>
      <p:sp>
        <p:nvSpPr>
          <p:cNvPr id="23" name="Shape 20"/>
          <p:cNvSpPr/>
          <p:nvPr/>
        </p:nvSpPr>
        <p:spPr>
          <a:xfrm>
            <a:off x="3291840" y="3721608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EFE8DB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4" name="Text 21"/>
          <p:cNvSpPr/>
          <p:nvPr/>
        </p:nvSpPr>
        <p:spPr>
          <a:xfrm>
            <a:off x="3410712" y="3794760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Community health</a:t>
            </a:r>
            <a:endParaRPr lang="en-US" sz="970" dirty="0"/>
          </a:p>
        </p:txBody>
      </p:sp>
      <p:sp>
        <p:nvSpPr>
          <p:cNvPr id="25" name="Shape 22"/>
          <p:cNvSpPr/>
          <p:nvPr/>
        </p:nvSpPr>
        <p:spPr>
          <a:xfrm>
            <a:off x="685800" y="5257800"/>
            <a:ext cx="10561320" cy="530352"/>
          </a:xfrm>
          <a:prstGeom prst="roundRect">
            <a:avLst>
              <a:gd name="adj" fmla="val 20690"/>
            </a:avLst>
          </a:prstGeom>
          <a:solidFill>
            <a:srgbClr val="5D737E"/>
          </a:solidFill>
          <a:ln w="12700">
            <a:solidFill>
              <a:srgbClr val="5D737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6" name="Text 23"/>
          <p:cNvSpPr/>
          <p:nvPr/>
        </p:nvSpPr>
        <p:spPr>
          <a:xfrm>
            <a:off x="914400" y="5394960"/>
            <a:ext cx="10104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proven reference building can become a template for 10, 20 or 50 locations.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502920" y="6382512"/>
            <a:ext cx="11185855" cy="0"/>
          </a:xfrm>
          <a:prstGeom prst="line">
            <a:avLst/>
          </a:prstGeom>
          <a:noFill/>
          <a:ln w="7620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8" name="Text 25"/>
          <p:cNvSpPr/>
          <p:nvPr/>
        </p:nvSpPr>
        <p:spPr>
          <a:xfrm>
            <a:off x="502920" y="649224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Industrial Cooperation Proposal for Serbia</a:t>
            </a:r>
            <a:endParaRPr lang="en-US" sz="750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27D9A41-C7C0-8836-9565-3215037BB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880" y="1582864"/>
            <a:ext cx="5949473" cy="334479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IDOPS BG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1965960" y="384048"/>
            <a:ext cx="685800" cy="0"/>
          </a:xfrm>
          <a:prstGeom prst="line">
            <a:avLst/>
          </a:prstGeom>
          <a:noFill/>
          <a:ln w="1524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4" name="Text 2"/>
          <p:cNvSpPr/>
          <p:nvPr/>
        </p:nvSpPr>
        <p:spPr>
          <a:xfrm>
            <a:off x="10774375" y="25603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323015" y="25603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" y="804672"/>
            <a:ext cx="557784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Municipal buildings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02920" y="1463040"/>
            <a:ext cx="548640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same production platform - multiple public uses.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02920" y="2269915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 sz="2400"/>
          </a:p>
        </p:txBody>
      </p:sp>
      <p:sp>
        <p:nvSpPr>
          <p:cNvPr id="10" name="Text 7"/>
          <p:cNvSpPr/>
          <p:nvPr/>
        </p:nvSpPr>
        <p:spPr>
          <a:xfrm>
            <a:off x="621792" y="2343067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Municipal offices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3108960" y="2269915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EFE8DB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 sz="2400"/>
          </a:p>
        </p:txBody>
      </p:sp>
      <p:sp>
        <p:nvSpPr>
          <p:cNvPr id="12" name="Text 9"/>
          <p:cNvSpPr/>
          <p:nvPr/>
        </p:nvSpPr>
        <p:spPr>
          <a:xfrm>
            <a:off x="3227832" y="2343067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administration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502920" y="2763691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 sz="2400"/>
          </a:p>
        </p:txBody>
      </p:sp>
      <p:sp>
        <p:nvSpPr>
          <p:cNvPr id="14" name="Text 11"/>
          <p:cNvSpPr/>
          <p:nvPr/>
        </p:nvSpPr>
        <p:spPr>
          <a:xfrm>
            <a:off x="621792" y="2836843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Community centres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3108960" y="2763691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EFE8DB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 sz="2400"/>
          </a:p>
        </p:txBody>
      </p:sp>
      <p:sp>
        <p:nvSpPr>
          <p:cNvPr id="16" name="Text 13"/>
          <p:cNvSpPr/>
          <p:nvPr/>
        </p:nvSpPr>
        <p:spPr>
          <a:xfrm>
            <a:off x="3227832" y="2836843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Social services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502920" y="3257467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 sz="2400"/>
          </a:p>
        </p:txBody>
      </p:sp>
      <p:sp>
        <p:nvSpPr>
          <p:cNvPr id="18" name="Text 15"/>
          <p:cNvSpPr/>
          <p:nvPr/>
        </p:nvSpPr>
        <p:spPr>
          <a:xfrm>
            <a:off x="621792" y="3330619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Cultural buildings</a:t>
            </a:r>
            <a:endParaRPr lang="en-US" sz="1050" dirty="0"/>
          </a:p>
        </p:txBody>
      </p:sp>
      <p:sp>
        <p:nvSpPr>
          <p:cNvPr id="19" name="Shape 16"/>
          <p:cNvSpPr/>
          <p:nvPr/>
        </p:nvSpPr>
        <p:spPr>
          <a:xfrm>
            <a:off x="3108960" y="3257467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EFE8DB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 sz="2400"/>
          </a:p>
        </p:txBody>
      </p:sp>
      <p:sp>
        <p:nvSpPr>
          <p:cNvPr id="20" name="Text 17"/>
          <p:cNvSpPr/>
          <p:nvPr/>
        </p:nvSpPr>
        <p:spPr>
          <a:xfrm>
            <a:off x="3227832" y="3330619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Police / fire support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502920" y="3751243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 sz="2400"/>
          </a:p>
        </p:txBody>
      </p:sp>
      <p:sp>
        <p:nvSpPr>
          <p:cNvPr id="22" name="Text 19"/>
          <p:cNvSpPr/>
          <p:nvPr/>
        </p:nvSpPr>
        <p:spPr>
          <a:xfrm>
            <a:off x="621792" y="3824395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Technical buildings</a:t>
            </a:r>
            <a:endParaRPr lang="en-US" sz="1050" dirty="0"/>
          </a:p>
        </p:txBody>
      </p:sp>
      <p:sp>
        <p:nvSpPr>
          <p:cNvPr id="23" name="Shape 20"/>
          <p:cNvSpPr/>
          <p:nvPr/>
        </p:nvSpPr>
        <p:spPr>
          <a:xfrm>
            <a:off x="3108960" y="3751243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EFE8DB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 sz="2400"/>
          </a:p>
        </p:txBody>
      </p:sp>
      <p:sp>
        <p:nvSpPr>
          <p:cNvPr id="24" name="Text 21"/>
          <p:cNvSpPr/>
          <p:nvPr/>
        </p:nvSpPr>
        <p:spPr>
          <a:xfrm>
            <a:off x="3227832" y="3824395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Service buildings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685800" y="5600866"/>
            <a:ext cx="4835106" cy="530352"/>
          </a:xfrm>
          <a:prstGeom prst="roundRect">
            <a:avLst>
              <a:gd name="adj" fmla="val 20690"/>
            </a:avLst>
          </a:prstGeom>
          <a:solidFill>
            <a:srgbClr val="242820"/>
          </a:solidFill>
          <a:ln w="12700">
            <a:solidFill>
              <a:srgbClr val="2428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6" name="Text 23"/>
          <p:cNvSpPr/>
          <p:nvPr/>
        </p:nvSpPr>
        <p:spPr>
          <a:xfrm>
            <a:off x="914400" y="5738026"/>
            <a:ext cx="452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proven reference building can become a template for 10, 20 or 50 locations.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502920" y="6382512"/>
            <a:ext cx="11185855" cy="0"/>
          </a:xfrm>
          <a:prstGeom prst="line">
            <a:avLst/>
          </a:prstGeom>
          <a:noFill/>
          <a:ln w="7620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8" name="Text 25"/>
          <p:cNvSpPr/>
          <p:nvPr/>
        </p:nvSpPr>
        <p:spPr>
          <a:xfrm>
            <a:off x="502920" y="649224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Industrial Cooperation Proposal for Serbia</a:t>
            </a:r>
            <a:endParaRPr lang="en-US" sz="750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DC20E5A2-FC32-4969-0FA7-F1493938A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463040"/>
            <a:ext cx="6030180" cy="339017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IDOPS BG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1965960" y="384048"/>
            <a:ext cx="685800" cy="0"/>
          </a:xfrm>
          <a:prstGeom prst="line">
            <a:avLst/>
          </a:prstGeom>
          <a:noFill/>
          <a:ln w="1524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4" name="Text 2"/>
          <p:cNvSpPr/>
          <p:nvPr/>
        </p:nvSpPr>
        <p:spPr>
          <a:xfrm>
            <a:off x="10774375" y="25603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323015" y="25603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" y="804672"/>
            <a:ext cx="795528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Proposed Serbia-Bulgaria cooperation model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02920" y="1463040"/>
            <a:ext cx="777240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clear division of roles from public programme to delivered building.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099048" y="2395728"/>
            <a:ext cx="0" cy="228600"/>
          </a:xfrm>
          <a:prstGeom prst="line">
            <a:avLst/>
          </a:prstGeom>
          <a:noFill/>
          <a:ln w="17780">
            <a:solidFill>
              <a:srgbClr val="8EA36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SK"/>
          </a:p>
        </p:txBody>
      </p:sp>
      <p:sp>
        <p:nvSpPr>
          <p:cNvPr id="9" name="Shape 7"/>
          <p:cNvSpPr/>
          <p:nvPr/>
        </p:nvSpPr>
        <p:spPr>
          <a:xfrm>
            <a:off x="6099048" y="3291840"/>
            <a:ext cx="0" cy="228600"/>
          </a:xfrm>
          <a:prstGeom prst="line">
            <a:avLst/>
          </a:prstGeom>
          <a:noFill/>
          <a:ln w="17780">
            <a:solidFill>
              <a:srgbClr val="8EA36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SK"/>
          </a:p>
        </p:txBody>
      </p:sp>
      <p:sp>
        <p:nvSpPr>
          <p:cNvPr id="10" name="Shape 8"/>
          <p:cNvSpPr/>
          <p:nvPr/>
        </p:nvSpPr>
        <p:spPr>
          <a:xfrm>
            <a:off x="6099048" y="4187952"/>
            <a:ext cx="0" cy="228600"/>
          </a:xfrm>
          <a:prstGeom prst="line">
            <a:avLst/>
          </a:prstGeom>
          <a:noFill/>
          <a:ln w="17780">
            <a:solidFill>
              <a:srgbClr val="8EA36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SK"/>
          </a:p>
        </p:txBody>
      </p:sp>
      <p:sp>
        <p:nvSpPr>
          <p:cNvPr id="11" name="Shape 9"/>
          <p:cNvSpPr/>
          <p:nvPr/>
        </p:nvSpPr>
        <p:spPr>
          <a:xfrm>
            <a:off x="6099048" y="5084064"/>
            <a:ext cx="0" cy="228600"/>
          </a:xfrm>
          <a:prstGeom prst="line">
            <a:avLst/>
          </a:prstGeom>
          <a:noFill/>
          <a:ln w="17780">
            <a:solidFill>
              <a:srgbClr val="8EA36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SK"/>
          </a:p>
        </p:txBody>
      </p:sp>
      <p:sp>
        <p:nvSpPr>
          <p:cNvPr id="12" name="Shape 10"/>
          <p:cNvSpPr/>
          <p:nvPr/>
        </p:nvSpPr>
        <p:spPr>
          <a:xfrm>
            <a:off x="777240" y="1783080"/>
            <a:ext cx="10652760" cy="585216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3" name="Text 11"/>
          <p:cNvSpPr/>
          <p:nvPr/>
        </p:nvSpPr>
        <p:spPr>
          <a:xfrm>
            <a:off x="1005840" y="2002536"/>
            <a:ext cx="2468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Republic of Serbia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566160" y="1892808"/>
            <a:ext cx="7406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Public programmes · municipalities · project pipeline · land / infrastructure · permits · procurement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777240" y="2679192"/>
            <a:ext cx="10652760" cy="585216"/>
          </a:xfrm>
          <a:prstGeom prst="roundRect">
            <a:avLst>
              <a:gd name="adj" fmla="val 15625"/>
            </a:avLst>
          </a:prstGeom>
          <a:solidFill>
            <a:srgbClr val="EFE8DB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6" name="Text 14"/>
          <p:cNvSpPr/>
          <p:nvPr/>
        </p:nvSpPr>
        <p:spPr>
          <a:xfrm>
            <a:off x="1005840" y="2898648"/>
            <a:ext cx="2468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IDOPS BG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566160" y="2788920"/>
            <a:ext cx="7406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 development · standardisation · engineering · production coordination · quality management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777240" y="3575304"/>
            <a:ext cx="10652760" cy="585216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9" name="Text 17"/>
          <p:cNvSpPr/>
          <p:nvPr/>
        </p:nvSpPr>
        <p:spPr>
          <a:xfrm>
            <a:off x="1005840" y="3794760"/>
            <a:ext cx="2468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Bulgarian factory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566160" y="3685032"/>
            <a:ext cx="7406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SIP production · pre-assembly · components · quality control · packaging · logistics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777240" y="4471416"/>
            <a:ext cx="10652760" cy="585216"/>
          </a:xfrm>
          <a:prstGeom prst="roundRect">
            <a:avLst>
              <a:gd name="adj" fmla="val 15625"/>
            </a:avLst>
          </a:prstGeom>
          <a:solidFill>
            <a:srgbClr val="EFE8DB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2" name="Text 20"/>
          <p:cNvSpPr/>
          <p:nvPr/>
        </p:nvSpPr>
        <p:spPr>
          <a:xfrm>
            <a:off x="1005840" y="4690872"/>
            <a:ext cx="2468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Serbian delivery partners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566160" y="4581144"/>
            <a:ext cx="7406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Site preparation · foundations · installation · MEP connections · local works · handover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777240" y="5367528"/>
            <a:ext cx="10652760" cy="585216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5" name="Text 23"/>
          <p:cNvSpPr/>
          <p:nvPr/>
        </p:nvSpPr>
        <p:spPr>
          <a:xfrm>
            <a:off x="1005840" y="5586984"/>
            <a:ext cx="2468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Serbian public building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3566160" y="5477256"/>
            <a:ext cx="7406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Housing · kindergarten · health centre · municipal facility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502920" y="6382512"/>
            <a:ext cx="11185855" cy="0"/>
          </a:xfrm>
          <a:prstGeom prst="line">
            <a:avLst/>
          </a:prstGeom>
          <a:noFill/>
          <a:ln w="7620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8" name="Text 26"/>
          <p:cNvSpPr/>
          <p:nvPr/>
        </p:nvSpPr>
        <p:spPr>
          <a:xfrm>
            <a:off x="502920" y="649224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Industrial Cooperation Proposal for Serbia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IDOPS BG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1965960" y="384048"/>
            <a:ext cx="685800" cy="0"/>
          </a:xfrm>
          <a:prstGeom prst="line">
            <a:avLst/>
          </a:prstGeom>
          <a:noFill/>
          <a:ln w="1524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4" name="Text 2"/>
          <p:cNvSpPr/>
          <p:nvPr/>
        </p:nvSpPr>
        <p:spPr>
          <a:xfrm>
            <a:off x="10774375" y="25603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323015" y="25603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" y="804672"/>
            <a:ext cx="676656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manufacture in Bulgaria?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02920" y="1463040"/>
            <a:ext cx="640080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practical regional route to rapid concept validation and subsequent scale-up.</a:t>
            </a:r>
            <a:endParaRPr lang="en-US" sz="1500" dirty="0"/>
          </a:p>
        </p:txBody>
      </p:sp>
      <p:pic>
        <p:nvPicPr>
          <p:cNvPr id="8" name="Image 0" descr="/mnt/data/a_wide_high_resolution_industrial_interior_scene.png"/>
          <p:cNvPicPr>
            <a:picLocks noChangeAspect="1"/>
          </p:cNvPicPr>
          <p:nvPr/>
        </p:nvPicPr>
        <p:blipFill>
          <a:blip r:embed="rId3"/>
          <a:srcRect t="105" b="105"/>
          <a:stretch/>
        </p:blipFill>
        <p:spPr>
          <a:xfrm>
            <a:off x="6812280" y="1874520"/>
            <a:ext cx="4526280" cy="2542032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85800" y="2240280"/>
            <a:ext cx="2514600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0" name="Text 7"/>
          <p:cNvSpPr/>
          <p:nvPr/>
        </p:nvSpPr>
        <p:spPr>
          <a:xfrm>
            <a:off x="832104" y="2350008"/>
            <a:ext cx="2240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Proximity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832104" y="2551176"/>
            <a:ext cx="2240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Neighbouring countries enable short logistics routes.</a:t>
            </a:r>
            <a:endParaRPr lang="en-US" sz="840" dirty="0"/>
          </a:p>
        </p:txBody>
      </p:sp>
      <p:sp>
        <p:nvSpPr>
          <p:cNvPr id="12" name="Shape 9"/>
          <p:cNvSpPr/>
          <p:nvPr/>
        </p:nvSpPr>
        <p:spPr>
          <a:xfrm>
            <a:off x="3566160" y="2240280"/>
            <a:ext cx="2514600" cy="713232"/>
          </a:xfrm>
          <a:prstGeom prst="roundRect">
            <a:avLst>
              <a:gd name="adj" fmla="val 12821"/>
            </a:avLst>
          </a:prstGeom>
          <a:solidFill>
            <a:srgbClr val="EFE8DB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3" name="Text 10"/>
          <p:cNvSpPr/>
          <p:nvPr/>
        </p:nvSpPr>
        <p:spPr>
          <a:xfrm>
            <a:off x="3712464" y="2350008"/>
            <a:ext cx="2240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Existing base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3712464" y="2551176"/>
            <a:ext cx="2240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There is no need to wait for a new Serbian factory.</a:t>
            </a:r>
            <a:endParaRPr lang="en-US" sz="840" dirty="0"/>
          </a:p>
        </p:txBody>
      </p:sp>
      <p:sp>
        <p:nvSpPr>
          <p:cNvPr id="15" name="Shape 12"/>
          <p:cNvSpPr/>
          <p:nvPr/>
        </p:nvSpPr>
        <p:spPr>
          <a:xfrm>
            <a:off x="685800" y="3154680"/>
            <a:ext cx="2514600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6" name="Text 13"/>
          <p:cNvSpPr/>
          <p:nvPr/>
        </p:nvSpPr>
        <p:spPr>
          <a:xfrm>
            <a:off x="832104" y="3264408"/>
            <a:ext cx="2240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EU environment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832104" y="3465576"/>
            <a:ext cx="2240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 to European supply chains and standards.</a:t>
            </a:r>
            <a:endParaRPr lang="en-US" sz="840" dirty="0"/>
          </a:p>
        </p:txBody>
      </p:sp>
      <p:sp>
        <p:nvSpPr>
          <p:cNvPr id="18" name="Shape 15"/>
          <p:cNvSpPr/>
          <p:nvPr/>
        </p:nvSpPr>
        <p:spPr>
          <a:xfrm>
            <a:off x="3566160" y="3154680"/>
            <a:ext cx="2514600" cy="713232"/>
          </a:xfrm>
          <a:prstGeom prst="roundRect">
            <a:avLst>
              <a:gd name="adj" fmla="val 12821"/>
            </a:avLst>
          </a:prstGeom>
          <a:solidFill>
            <a:srgbClr val="EFE8DB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9" name="Text 16"/>
          <p:cNvSpPr/>
          <p:nvPr/>
        </p:nvSpPr>
        <p:spPr>
          <a:xfrm>
            <a:off x="3712464" y="3264408"/>
            <a:ext cx="2240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Scalability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3712464" y="3465576"/>
            <a:ext cx="2240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Output can grow according to the Serbian pipeline.</a:t>
            </a:r>
            <a:endParaRPr lang="en-US" sz="840" dirty="0"/>
          </a:p>
        </p:txBody>
      </p:sp>
      <p:sp>
        <p:nvSpPr>
          <p:cNvPr id="21" name="Shape 18"/>
          <p:cNvSpPr/>
          <p:nvPr/>
        </p:nvSpPr>
        <p:spPr>
          <a:xfrm>
            <a:off x="685800" y="4069080"/>
            <a:ext cx="2514600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2" name="Text 19"/>
          <p:cNvSpPr/>
          <p:nvPr/>
        </p:nvSpPr>
        <p:spPr>
          <a:xfrm>
            <a:off x="832104" y="4178808"/>
            <a:ext cx="2240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Repeatability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832104" y="4379976"/>
            <a:ext cx="2240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Standard buildings can be produced in batches.</a:t>
            </a:r>
            <a:endParaRPr lang="en-US" sz="840" dirty="0"/>
          </a:p>
        </p:txBody>
      </p:sp>
      <p:sp>
        <p:nvSpPr>
          <p:cNvPr id="24" name="Shape 21"/>
          <p:cNvSpPr/>
          <p:nvPr/>
        </p:nvSpPr>
        <p:spPr>
          <a:xfrm>
            <a:off x="6629400" y="4617720"/>
            <a:ext cx="4754880" cy="1280160"/>
          </a:xfrm>
          <a:prstGeom prst="roundRect">
            <a:avLst>
              <a:gd name="adj" fmla="val 8571"/>
            </a:avLst>
          </a:prstGeom>
          <a:solidFill>
            <a:srgbClr val="242820"/>
          </a:solidFill>
          <a:ln w="12700">
            <a:solidFill>
              <a:srgbClr val="2428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5" name="Text 22"/>
          <p:cNvSpPr/>
          <p:nvPr/>
        </p:nvSpPr>
        <p:spPr>
          <a:xfrm>
            <a:off x="6858000" y="4745736"/>
            <a:ext cx="42976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nearby production base for Serbian public infrastructure</a:t>
            </a:r>
            <a:endParaRPr lang="en-US" sz="1700" dirty="0"/>
          </a:p>
        </p:txBody>
      </p:sp>
      <p:sp>
        <p:nvSpPr>
          <p:cNvPr id="26" name="Shape 23"/>
          <p:cNvSpPr/>
          <p:nvPr/>
        </p:nvSpPr>
        <p:spPr>
          <a:xfrm>
            <a:off x="502920" y="6382512"/>
            <a:ext cx="11185855" cy="0"/>
          </a:xfrm>
          <a:prstGeom prst="line">
            <a:avLst/>
          </a:prstGeom>
          <a:noFill/>
          <a:ln w="7620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7" name="Text 24"/>
          <p:cNvSpPr/>
          <p:nvPr/>
        </p:nvSpPr>
        <p:spPr>
          <a:xfrm>
            <a:off x="502920" y="649224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Industrial Cooperation Proposal for Serbia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IDOPS BG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1965960" y="384048"/>
            <a:ext cx="685800" cy="0"/>
          </a:xfrm>
          <a:prstGeom prst="line">
            <a:avLst/>
          </a:prstGeom>
          <a:noFill/>
          <a:ln w="1524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4" name="Text 2"/>
          <p:cNvSpPr/>
          <p:nvPr/>
        </p:nvSpPr>
        <p:spPr>
          <a:xfrm>
            <a:off x="10774375" y="25603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323015" y="25603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" y="804672"/>
            <a:ext cx="75895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this model benefits Serbia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02920" y="1463040"/>
            <a:ext cx="749808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government-oriented model focused on speed, quality and local delivery.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85800" y="2385808"/>
            <a:ext cx="411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EA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43000" y="2367520"/>
            <a:ext cx="2103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Faster delivery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143000" y="2641840"/>
            <a:ext cx="2103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Production can proceed simultaneously with site preparation.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3474720" y="2385808"/>
            <a:ext cx="411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EA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931920" y="2367520"/>
            <a:ext cx="2103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Predictable quality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931920" y="2641840"/>
            <a:ext cx="2103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Controlled environment and repeatable details.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263640" y="2385808"/>
            <a:ext cx="411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EA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720840" y="2367520"/>
            <a:ext cx="2103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Lower site complexity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720840" y="2641840"/>
            <a:ext cx="2103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More work is completed before arrival on site.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9052560" y="2385808"/>
            <a:ext cx="411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EA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9509760" y="2367520"/>
            <a:ext cx="2103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Reduced waste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509760" y="2641840"/>
            <a:ext cx="2103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Cutting and production are carried out under control.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85800" y="3684256"/>
            <a:ext cx="411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EA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143000" y="3665968"/>
            <a:ext cx="2103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Standardisation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143000" y="3940288"/>
            <a:ext cx="2103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approved solution becomes a product.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3474720" y="3684256"/>
            <a:ext cx="411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EA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3931920" y="3665968"/>
            <a:ext cx="2103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Regional source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3931920" y="3940288"/>
            <a:ext cx="2103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neighbouring factory provides nearby capacity.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6263640" y="3684256"/>
            <a:ext cx="411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EA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720840" y="3665968"/>
            <a:ext cx="2103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Scalability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720840" y="3940288"/>
            <a:ext cx="2103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one building to a national framework.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9052560" y="3684256"/>
            <a:ext cx="411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EA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9509760" y="3665968"/>
            <a:ext cx="2103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employment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9509760" y="3940288"/>
            <a:ext cx="2103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Serbian companies remain key to delivery.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914400" y="5285232"/>
            <a:ext cx="10378440" cy="594360"/>
          </a:xfrm>
          <a:prstGeom prst="roundRect">
            <a:avLst>
              <a:gd name="adj" fmla="val 18462"/>
            </a:avLst>
          </a:prstGeom>
          <a:solidFill>
            <a:srgbClr val="566A49"/>
          </a:solidFill>
          <a:ln w="12700">
            <a:solidFill>
              <a:srgbClr val="566A4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33" name="Text 31"/>
          <p:cNvSpPr/>
          <p:nvPr/>
        </p:nvSpPr>
        <p:spPr>
          <a:xfrm>
            <a:off x="1143000" y="5418596"/>
            <a:ext cx="992124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Industrial production does not replace Serbian capacity - it strengthens project delivery.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502920" y="6382512"/>
            <a:ext cx="11185855" cy="0"/>
          </a:xfrm>
          <a:prstGeom prst="line">
            <a:avLst/>
          </a:prstGeom>
          <a:noFill/>
          <a:ln w="7620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35" name="Text 33"/>
          <p:cNvSpPr/>
          <p:nvPr/>
        </p:nvSpPr>
        <p:spPr>
          <a:xfrm>
            <a:off x="502920" y="649224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Industrial Cooperation Proposal for Serbia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IDOPS BG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1965960" y="384048"/>
            <a:ext cx="685800" cy="0"/>
          </a:xfrm>
          <a:prstGeom prst="line">
            <a:avLst/>
          </a:prstGeom>
          <a:noFill/>
          <a:ln w="1524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4" name="Text 2"/>
          <p:cNvSpPr/>
          <p:nvPr/>
        </p:nvSpPr>
        <p:spPr>
          <a:xfrm>
            <a:off x="10774375" y="25603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323015" y="25603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" y="804672"/>
            <a:ext cx="859536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one project to a national programme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02920" y="1463040"/>
            <a:ext cx="822960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Cooperation can develop from a demonstration to a long-term framework programme.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081528" y="3282696"/>
            <a:ext cx="347472" cy="0"/>
          </a:xfrm>
          <a:prstGeom prst="line">
            <a:avLst/>
          </a:prstGeom>
          <a:noFill/>
          <a:ln w="17780">
            <a:solidFill>
              <a:srgbClr val="8EA36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SK"/>
          </a:p>
        </p:txBody>
      </p:sp>
      <p:sp>
        <p:nvSpPr>
          <p:cNvPr id="9" name="Shape 7"/>
          <p:cNvSpPr/>
          <p:nvPr/>
        </p:nvSpPr>
        <p:spPr>
          <a:xfrm>
            <a:off x="5797296" y="3282696"/>
            <a:ext cx="347472" cy="0"/>
          </a:xfrm>
          <a:prstGeom prst="line">
            <a:avLst/>
          </a:prstGeom>
          <a:noFill/>
          <a:ln w="17780">
            <a:solidFill>
              <a:srgbClr val="8EA36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SK"/>
          </a:p>
        </p:txBody>
      </p:sp>
      <p:sp>
        <p:nvSpPr>
          <p:cNvPr id="10" name="Shape 8"/>
          <p:cNvSpPr/>
          <p:nvPr/>
        </p:nvSpPr>
        <p:spPr>
          <a:xfrm>
            <a:off x="8513064" y="3282696"/>
            <a:ext cx="347472" cy="0"/>
          </a:xfrm>
          <a:prstGeom prst="line">
            <a:avLst/>
          </a:prstGeom>
          <a:noFill/>
          <a:ln w="17780">
            <a:solidFill>
              <a:srgbClr val="8EA36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SK"/>
          </a:p>
        </p:txBody>
      </p:sp>
      <p:sp>
        <p:nvSpPr>
          <p:cNvPr id="11" name="Shape 9"/>
          <p:cNvSpPr/>
          <p:nvPr/>
        </p:nvSpPr>
        <p:spPr>
          <a:xfrm>
            <a:off x="822960" y="2843784"/>
            <a:ext cx="214884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2" name="Text 10"/>
          <p:cNvSpPr/>
          <p:nvPr/>
        </p:nvSpPr>
        <p:spPr>
          <a:xfrm>
            <a:off x="1005840" y="3044952"/>
            <a:ext cx="1783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Pilot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05840" y="3374136"/>
            <a:ext cx="1783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10-20 houses / one facility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538728" y="2843784"/>
            <a:ext cx="2148840" cy="960120"/>
          </a:xfrm>
          <a:prstGeom prst="roundRect">
            <a:avLst>
              <a:gd name="adj" fmla="val 9524"/>
            </a:avLst>
          </a:prstGeom>
          <a:solidFill>
            <a:srgbClr val="EFE8DB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5" name="Text 13"/>
          <p:cNvSpPr/>
          <p:nvPr/>
        </p:nvSpPr>
        <p:spPr>
          <a:xfrm>
            <a:off x="3721608" y="3044952"/>
            <a:ext cx="1783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Municipality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721608" y="3374136"/>
            <a:ext cx="1783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50-100 buildings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254496" y="2843784"/>
            <a:ext cx="214884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8" name="Text 16"/>
          <p:cNvSpPr/>
          <p:nvPr/>
        </p:nvSpPr>
        <p:spPr>
          <a:xfrm>
            <a:off x="6437376" y="3044952"/>
            <a:ext cx="1783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Region</a:t>
            </a: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437376" y="3374136"/>
            <a:ext cx="1783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Several municipalities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8970264" y="2843784"/>
            <a:ext cx="2148840" cy="960120"/>
          </a:xfrm>
          <a:prstGeom prst="roundRect">
            <a:avLst>
              <a:gd name="adj" fmla="val 9524"/>
            </a:avLst>
          </a:prstGeom>
          <a:solidFill>
            <a:srgbClr val="EFE8DB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1" name="Text 19"/>
          <p:cNvSpPr/>
          <p:nvPr/>
        </p:nvSpPr>
        <p:spPr>
          <a:xfrm>
            <a:off x="9153144" y="3044952"/>
            <a:ext cx="1783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National framework</a:t>
            </a: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153144" y="3374136"/>
            <a:ext cx="1783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Annual production allocation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822960" y="4892040"/>
            <a:ext cx="10561320" cy="786384"/>
          </a:xfrm>
          <a:prstGeom prst="roundRect">
            <a:avLst>
              <a:gd name="adj" fmla="val 13953"/>
            </a:avLst>
          </a:prstGeom>
          <a:solidFill>
            <a:srgbClr val="242820"/>
          </a:solidFill>
          <a:ln w="12700">
            <a:solidFill>
              <a:srgbClr val="2428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4" name="Text 22"/>
          <p:cNvSpPr/>
          <p:nvPr/>
        </p:nvSpPr>
        <p:spPr>
          <a:xfrm>
            <a:off x="1051560" y="5065776"/>
            <a:ext cx="10104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IDOPS BG proposes a scalable regional supply platform for Serbian public infrastructure.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502920" y="6382512"/>
            <a:ext cx="11185855" cy="0"/>
          </a:xfrm>
          <a:prstGeom prst="line">
            <a:avLst/>
          </a:prstGeom>
          <a:noFill/>
          <a:ln w="7620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6" name="Text 24"/>
          <p:cNvSpPr/>
          <p:nvPr/>
        </p:nvSpPr>
        <p:spPr>
          <a:xfrm>
            <a:off x="502920" y="649224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Industrial Cooperation Proposal for Serbia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IDOPS BG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1965960" y="384048"/>
            <a:ext cx="685800" cy="0"/>
          </a:xfrm>
          <a:prstGeom prst="line">
            <a:avLst/>
          </a:prstGeom>
          <a:noFill/>
          <a:ln w="1524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4" name="Text 2"/>
          <p:cNvSpPr/>
          <p:nvPr/>
        </p:nvSpPr>
        <p:spPr>
          <a:xfrm>
            <a:off x="10774375" y="25603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323015" y="25603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" y="804672"/>
            <a:ext cx="685800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Pilot programme proposal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02920" y="1463040"/>
            <a:ext cx="667512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Serbia-Bulgaria pilot should verify the buildings, delivery process and local cooperation.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85800" y="2148840"/>
            <a:ext cx="3337560" cy="3246120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9" name="Text 7"/>
          <p:cNvSpPr/>
          <p:nvPr/>
        </p:nvSpPr>
        <p:spPr>
          <a:xfrm>
            <a:off x="914400" y="2377440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Phase 1 - Demonstration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941832" y="3017520"/>
            <a:ext cx="2834640" cy="1874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5-10 residential units
• 1 kindergarten
• 1 small health centre
• 1 municipal / community building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489704" y="2148840"/>
            <a:ext cx="3337560" cy="3246120"/>
          </a:xfrm>
          <a:prstGeom prst="roundRect">
            <a:avLst>
              <a:gd name="adj" fmla="val 2817"/>
            </a:avLst>
          </a:prstGeom>
          <a:solidFill>
            <a:srgbClr val="EFE8DB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2" name="Text 10"/>
          <p:cNvSpPr/>
          <p:nvPr/>
        </p:nvSpPr>
        <p:spPr>
          <a:xfrm>
            <a:off x="4718304" y="2377440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Phase 2 - Evaluation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745736" y="3017520"/>
            <a:ext cx="2834640" cy="1874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Construction time
• Total project cost
• Energy performance
• Waste and installation time
• Local labour requirements
• User satisfaction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293608" y="2148840"/>
            <a:ext cx="3337560" cy="3246120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5" name="Text 13"/>
          <p:cNvSpPr/>
          <p:nvPr/>
        </p:nvSpPr>
        <p:spPr>
          <a:xfrm>
            <a:off x="8522208" y="2377440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Phase 3 - Scale-up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8549640" y="3017520"/>
            <a:ext cx="2834640" cy="1874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Standardised designs
• Framework procurement
• Municipal rollout
• Repeatable project pipeline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502920" y="6382512"/>
            <a:ext cx="11185855" cy="0"/>
          </a:xfrm>
          <a:prstGeom prst="line">
            <a:avLst/>
          </a:prstGeom>
          <a:noFill/>
          <a:ln w="7620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8" name="Text 16"/>
          <p:cNvSpPr/>
          <p:nvPr/>
        </p:nvSpPr>
        <p:spPr>
          <a:xfrm>
            <a:off x="502920" y="649224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Industrial Cooperation Proposal for Serbia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IDOPS BG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1965960" y="384048"/>
            <a:ext cx="685800" cy="0"/>
          </a:xfrm>
          <a:prstGeom prst="line">
            <a:avLst/>
          </a:prstGeom>
          <a:noFill/>
          <a:ln w="1524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4" name="Text 2"/>
          <p:cNvSpPr/>
          <p:nvPr/>
        </p:nvSpPr>
        <p:spPr>
          <a:xfrm>
            <a:off x="10774375" y="25603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323015" y="25603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" y="804672"/>
            <a:ext cx="749808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Serbian local participation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02920" y="1463040"/>
            <a:ext cx="731520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Politically and economically, the proposal should not appear as a pure import model.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77240" y="2057400"/>
            <a:ext cx="10607040" cy="676656"/>
          </a:xfrm>
          <a:prstGeom prst="roundRect">
            <a:avLst>
              <a:gd name="adj" fmla="val 16216"/>
            </a:avLst>
          </a:prstGeom>
          <a:solidFill>
            <a:srgbClr val="171A16"/>
          </a:solidFill>
          <a:ln w="12700">
            <a:solidFill>
              <a:srgbClr val="171A1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9" name="Text 7"/>
          <p:cNvSpPr/>
          <p:nvPr/>
        </p:nvSpPr>
        <p:spPr>
          <a:xfrm>
            <a:off x="1020927" y="2189988"/>
            <a:ext cx="101498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 err="1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Serbian local delivery</a:t>
            </a:r>
            <a:r>
              <a:rPr lang="en-US" sz="2200" b="1" dirty="0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822960" y="3246121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 sz="2400"/>
          </a:p>
        </p:txBody>
      </p:sp>
      <p:sp>
        <p:nvSpPr>
          <p:cNvPr id="11" name="Text 9"/>
          <p:cNvSpPr/>
          <p:nvPr/>
        </p:nvSpPr>
        <p:spPr>
          <a:xfrm>
            <a:off x="941832" y="3319273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Foundations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566160" y="3246121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EFE8DB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 sz="2400"/>
          </a:p>
        </p:txBody>
      </p:sp>
      <p:sp>
        <p:nvSpPr>
          <p:cNvPr id="13" name="Text 11"/>
          <p:cNvSpPr/>
          <p:nvPr/>
        </p:nvSpPr>
        <p:spPr>
          <a:xfrm>
            <a:off x="3685032" y="3319273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Earthworks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309360" y="3246121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 sz="2400"/>
          </a:p>
        </p:txBody>
      </p:sp>
      <p:sp>
        <p:nvSpPr>
          <p:cNvPr id="15" name="Text 13"/>
          <p:cNvSpPr/>
          <p:nvPr/>
        </p:nvSpPr>
        <p:spPr>
          <a:xfrm>
            <a:off x="6428232" y="3319273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Transport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052560" y="3246121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EFE8DB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 sz="2400"/>
          </a:p>
        </p:txBody>
      </p:sp>
      <p:sp>
        <p:nvSpPr>
          <p:cNvPr id="17" name="Text 15"/>
          <p:cNvSpPr/>
          <p:nvPr/>
        </p:nvSpPr>
        <p:spPr>
          <a:xfrm>
            <a:off x="9171432" y="3319273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Cranes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822960" y="3840481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 sz="2400"/>
          </a:p>
        </p:txBody>
      </p:sp>
      <p:sp>
        <p:nvSpPr>
          <p:cNvPr id="19" name="Text 17"/>
          <p:cNvSpPr/>
          <p:nvPr/>
        </p:nvSpPr>
        <p:spPr>
          <a:xfrm>
            <a:off x="941832" y="3913633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Montáž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566160" y="3840481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EFE8DB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 sz="2400"/>
          </a:p>
        </p:txBody>
      </p:sp>
      <p:sp>
        <p:nvSpPr>
          <p:cNvPr id="21" name="Text 19"/>
          <p:cNvSpPr/>
          <p:nvPr/>
        </p:nvSpPr>
        <p:spPr>
          <a:xfrm>
            <a:off x="3685032" y="3913633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Electrical works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309360" y="3840481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 sz="2400"/>
          </a:p>
        </p:txBody>
      </p:sp>
      <p:sp>
        <p:nvSpPr>
          <p:cNvPr id="23" name="Text 21"/>
          <p:cNvSpPr/>
          <p:nvPr/>
        </p:nvSpPr>
        <p:spPr>
          <a:xfrm>
            <a:off x="6428232" y="3913633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Plumbing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9052560" y="3840481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EFE8DB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 sz="2400"/>
          </a:p>
        </p:txBody>
      </p:sp>
      <p:sp>
        <p:nvSpPr>
          <p:cNvPr id="25" name="Text 23"/>
          <p:cNvSpPr/>
          <p:nvPr/>
        </p:nvSpPr>
        <p:spPr>
          <a:xfrm>
            <a:off x="9171432" y="3913633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HVAC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822960" y="4434841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 sz="2400"/>
          </a:p>
        </p:txBody>
      </p:sp>
      <p:sp>
        <p:nvSpPr>
          <p:cNvPr id="27" name="Text 25"/>
          <p:cNvSpPr/>
          <p:nvPr/>
        </p:nvSpPr>
        <p:spPr>
          <a:xfrm>
            <a:off x="941832" y="4507993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External works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3566160" y="4434841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EFE8DB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 sz="2400"/>
          </a:p>
        </p:txBody>
      </p:sp>
      <p:sp>
        <p:nvSpPr>
          <p:cNvPr id="29" name="Text 27"/>
          <p:cNvSpPr/>
          <p:nvPr/>
        </p:nvSpPr>
        <p:spPr>
          <a:xfrm>
            <a:off x="3685032" y="4507993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Landscaping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309360" y="4434841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 sz="2400"/>
          </a:p>
        </p:txBody>
      </p:sp>
      <p:sp>
        <p:nvSpPr>
          <p:cNvPr id="31" name="Text 29"/>
          <p:cNvSpPr/>
          <p:nvPr/>
        </p:nvSpPr>
        <p:spPr>
          <a:xfrm>
            <a:off x="6428232" y="4507993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Maintenance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9052560" y="4434841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EFE8DB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 sz="2400"/>
          </a:p>
        </p:txBody>
      </p:sp>
      <p:sp>
        <p:nvSpPr>
          <p:cNvPr id="33" name="Text 31"/>
          <p:cNvSpPr/>
          <p:nvPr/>
        </p:nvSpPr>
        <p:spPr>
          <a:xfrm>
            <a:off x="9171432" y="4507993"/>
            <a:ext cx="2093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Facility management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502920" y="6382512"/>
            <a:ext cx="11185855" cy="0"/>
          </a:xfrm>
          <a:prstGeom prst="line">
            <a:avLst/>
          </a:prstGeom>
          <a:noFill/>
          <a:ln w="7620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35" name="Text 33"/>
          <p:cNvSpPr/>
          <p:nvPr/>
        </p:nvSpPr>
        <p:spPr>
          <a:xfrm>
            <a:off x="502920" y="649224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Industrial Cooperation Proposal for Serbia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IDOPS BG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1965960" y="384048"/>
            <a:ext cx="685800" cy="0"/>
          </a:xfrm>
          <a:prstGeom prst="line">
            <a:avLst/>
          </a:prstGeom>
          <a:noFill/>
          <a:ln w="1524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4" name="Text 2"/>
          <p:cNvSpPr/>
          <p:nvPr/>
        </p:nvSpPr>
        <p:spPr>
          <a:xfrm>
            <a:off x="10774375" y="25603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323015" y="25603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</a:rPr>
              <a:t>19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" y="804672"/>
            <a:ext cx="676656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Sustainability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02920" y="1463040"/>
            <a:ext cx="640080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Practical resource efficiency and long-term building performance.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22960" y="2103120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Industrialised construction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822960" y="2468880"/>
            <a:ext cx="278892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0" name="Text 8"/>
          <p:cNvSpPr/>
          <p:nvPr/>
        </p:nvSpPr>
        <p:spPr>
          <a:xfrm>
            <a:off x="941832" y="2542032"/>
            <a:ext cx="2551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Controlled material use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240280" y="2852928"/>
            <a:ext cx="0" cy="310896"/>
          </a:xfrm>
          <a:prstGeom prst="line">
            <a:avLst/>
          </a:prstGeom>
          <a:noFill/>
          <a:ln w="17780">
            <a:solidFill>
              <a:srgbClr val="8EA36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SK"/>
          </a:p>
        </p:txBody>
      </p:sp>
      <p:sp>
        <p:nvSpPr>
          <p:cNvPr id="12" name="Shape 10"/>
          <p:cNvSpPr/>
          <p:nvPr/>
        </p:nvSpPr>
        <p:spPr>
          <a:xfrm>
            <a:off x="822960" y="3163824"/>
            <a:ext cx="2788920" cy="384048"/>
          </a:xfrm>
          <a:prstGeom prst="roundRect">
            <a:avLst>
              <a:gd name="adj" fmla="val 23810"/>
            </a:avLst>
          </a:prstGeom>
          <a:solidFill>
            <a:srgbClr val="EFE8DB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3" name="Text 11"/>
          <p:cNvSpPr/>
          <p:nvPr/>
        </p:nvSpPr>
        <p:spPr>
          <a:xfrm>
            <a:off x="941832" y="3236976"/>
            <a:ext cx="2551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Less site waste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240280" y="3547872"/>
            <a:ext cx="0" cy="310896"/>
          </a:xfrm>
          <a:prstGeom prst="line">
            <a:avLst/>
          </a:prstGeom>
          <a:noFill/>
          <a:ln w="17780">
            <a:solidFill>
              <a:srgbClr val="8EA36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SK"/>
          </a:p>
        </p:txBody>
      </p:sp>
      <p:sp>
        <p:nvSpPr>
          <p:cNvPr id="15" name="Shape 13"/>
          <p:cNvSpPr/>
          <p:nvPr/>
        </p:nvSpPr>
        <p:spPr>
          <a:xfrm>
            <a:off x="822960" y="3858768"/>
            <a:ext cx="278892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6" name="Text 14"/>
          <p:cNvSpPr/>
          <p:nvPr/>
        </p:nvSpPr>
        <p:spPr>
          <a:xfrm>
            <a:off x="941832" y="3931920"/>
            <a:ext cx="2551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Efficient logistics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240280" y="4242816"/>
            <a:ext cx="0" cy="310896"/>
          </a:xfrm>
          <a:prstGeom prst="line">
            <a:avLst/>
          </a:prstGeom>
          <a:noFill/>
          <a:ln w="17780">
            <a:solidFill>
              <a:srgbClr val="8EA36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SK"/>
          </a:p>
        </p:txBody>
      </p:sp>
      <p:sp>
        <p:nvSpPr>
          <p:cNvPr id="18" name="Shape 16"/>
          <p:cNvSpPr/>
          <p:nvPr/>
        </p:nvSpPr>
        <p:spPr>
          <a:xfrm>
            <a:off x="822960" y="4553712"/>
            <a:ext cx="2788920" cy="384048"/>
          </a:xfrm>
          <a:prstGeom prst="roundRect">
            <a:avLst>
              <a:gd name="adj" fmla="val 23810"/>
            </a:avLst>
          </a:prstGeom>
          <a:solidFill>
            <a:srgbClr val="EFE8DB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9" name="Text 17"/>
          <p:cNvSpPr/>
          <p:nvPr/>
        </p:nvSpPr>
        <p:spPr>
          <a:xfrm>
            <a:off x="941832" y="4626864"/>
            <a:ext cx="2551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Precision manufacturing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617720" y="2103120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8EA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Energy-efficient envelope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617720" y="2468880"/>
            <a:ext cx="278892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2" name="Text 20"/>
          <p:cNvSpPr/>
          <p:nvPr/>
        </p:nvSpPr>
        <p:spPr>
          <a:xfrm>
            <a:off x="4736592" y="2542032"/>
            <a:ext cx="2551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Lower heating / cooling demand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035040" y="2852928"/>
            <a:ext cx="0" cy="310896"/>
          </a:xfrm>
          <a:prstGeom prst="line">
            <a:avLst/>
          </a:prstGeom>
          <a:noFill/>
          <a:ln w="17780">
            <a:solidFill>
              <a:srgbClr val="8EA36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SK"/>
          </a:p>
        </p:txBody>
      </p:sp>
      <p:sp>
        <p:nvSpPr>
          <p:cNvPr id="24" name="Shape 22"/>
          <p:cNvSpPr/>
          <p:nvPr/>
        </p:nvSpPr>
        <p:spPr>
          <a:xfrm>
            <a:off x="4617720" y="3163824"/>
            <a:ext cx="2788920" cy="384048"/>
          </a:xfrm>
          <a:prstGeom prst="roundRect">
            <a:avLst>
              <a:gd name="adj" fmla="val 23810"/>
            </a:avLst>
          </a:prstGeom>
          <a:solidFill>
            <a:srgbClr val="EFE8DB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5" name="Text 23"/>
          <p:cNvSpPr/>
          <p:nvPr/>
        </p:nvSpPr>
        <p:spPr>
          <a:xfrm>
            <a:off x="4736592" y="3236976"/>
            <a:ext cx="2551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Higher comfort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035040" y="3547872"/>
            <a:ext cx="0" cy="310896"/>
          </a:xfrm>
          <a:prstGeom prst="line">
            <a:avLst/>
          </a:prstGeom>
          <a:noFill/>
          <a:ln w="17780">
            <a:solidFill>
              <a:srgbClr val="8EA36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SK"/>
          </a:p>
        </p:txBody>
      </p:sp>
      <p:sp>
        <p:nvSpPr>
          <p:cNvPr id="27" name="Shape 25"/>
          <p:cNvSpPr/>
          <p:nvPr/>
        </p:nvSpPr>
        <p:spPr>
          <a:xfrm>
            <a:off x="4617720" y="3858768"/>
            <a:ext cx="278892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8" name="Text 26"/>
          <p:cNvSpPr/>
          <p:nvPr/>
        </p:nvSpPr>
        <p:spPr>
          <a:xfrm>
            <a:off x="4736592" y="3931920"/>
            <a:ext cx="2551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Consistent quality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8412480" y="2103120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Long-term use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8412480" y="2468880"/>
            <a:ext cx="278892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31" name="Text 29"/>
          <p:cNvSpPr/>
          <p:nvPr/>
        </p:nvSpPr>
        <p:spPr>
          <a:xfrm>
            <a:off x="8531352" y="2542032"/>
            <a:ext cx="2551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Durable building envelope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9829800" y="2852928"/>
            <a:ext cx="0" cy="310896"/>
          </a:xfrm>
          <a:prstGeom prst="line">
            <a:avLst/>
          </a:prstGeom>
          <a:noFill/>
          <a:ln w="17780">
            <a:solidFill>
              <a:srgbClr val="8EA36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SK"/>
          </a:p>
        </p:txBody>
      </p:sp>
      <p:sp>
        <p:nvSpPr>
          <p:cNvPr id="33" name="Shape 31"/>
          <p:cNvSpPr/>
          <p:nvPr/>
        </p:nvSpPr>
        <p:spPr>
          <a:xfrm>
            <a:off x="8412480" y="3163824"/>
            <a:ext cx="2788920" cy="384048"/>
          </a:xfrm>
          <a:prstGeom prst="roundRect">
            <a:avLst>
              <a:gd name="adj" fmla="val 23810"/>
            </a:avLst>
          </a:prstGeom>
          <a:solidFill>
            <a:srgbClr val="EFE8DB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34" name="Text 32"/>
          <p:cNvSpPr/>
          <p:nvPr/>
        </p:nvSpPr>
        <p:spPr>
          <a:xfrm>
            <a:off x="8531352" y="3236976"/>
            <a:ext cx="2551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Easy maintenance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9829800" y="3547872"/>
            <a:ext cx="0" cy="310896"/>
          </a:xfrm>
          <a:prstGeom prst="line">
            <a:avLst/>
          </a:prstGeom>
          <a:noFill/>
          <a:ln w="17780">
            <a:solidFill>
              <a:srgbClr val="8EA36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SK"/>
          </a:p>
        </p:txBody>
      </p:sp>
      <p:sp>
        <p:nvSpPr>
          <p:cNvPr id="36" name="Shape 34"/>
          <p:cNvSpPr/>
          <p:nvPr/>
        </p:nvSpPr>
        <p:spPr>
          <a:xfrm>
            <a:off x="8412480" y="3858768"/>
            <a:ext cx="2788920" cy="384048"/>
          </a:xfrm>
          <a:prstGeom prst="roundRect">
            <a:avLst>
              <a:gd name="adj" fmla="val 23810"/>
            </a:avLst>
          </a:prstGeom>
          <a:solidFill>
            <a:srgbClr val="FFFFFF"/>
          </a:solidFill>
          <a:ln w="12700">
            <a:solidFill>
              <a:srgbClr val="D7D0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 sz="2800"/>
          </a:p>
        </p:txBody>
      </p:sp>
      <p:sp>
        <p:nvSpPr>
          <p:cNvPr id="37" name="Text 35"/>
          <p:cNvSpPr/>
          <p:nvPr/>
        </p:nvSpPr>
        <p:spPr>
          <a:xfrm>
            <a:off x="8531352" y="3931920"/>
            <a:ext cx="2551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Adaptable layouts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502920" y="6382512"/>
            <a:ext cx="11185855" cy="0"/>
          </a:xfrm>
          <a:prstGeom prst="line">
            <a:avLst/>
          </a:prstGeom>
          <a:noFill/>
          <a:ln w="7620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39" name="Text 37"/>
          <p:cNvSpPr/>
          <p:nvPr/>
        </p:nvSpPr>
        <p:spPr>
          <a:xfrm>
            <a:off x="502920" y="649224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Industrial Cooperation Proposal for Serbia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IDOPS BG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1965960" y="384048"/>
            <a:ext cx="685800" cy="0"/>
          </a:xfrm>
          <a:prstGeom prst="line">
            <a:avLst/>
          </a:prstGeom>
          <a:noFill/>
          <a:ln w="1524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4" name="Text 2"/>
          <p:cNvSpPr/>
          <p:nvPr/>
        </p:nvSpPr>
        <p:spPr>
          <a:xfrm>
            <a:off x="10774375" y="25603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323015" y="25603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" y="804672"/>
            <a:ext cx="768096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Requested government cooperation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02920" y="1463040"/>
            <a:ext cx="749808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clear agenda for the first stage of cooperation.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13232" y="2057400"/>
            <a:ext cx="292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8EA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24712" y="2048256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priority public-building programmes</a:t>
            </a:r>
            <a:endParaRPr lang="en-US" sz="1220" dirty="0"/>
          </a:p>
        </p:txBody>
      </p:sp>
      <p:sp>
        <p:nvSpPr>
          <p:cNvPr id="10" name="Text 8"/>
          <p:cNvSpPr/>
          <p:nvPr/>
        </p:nvSpPr>
        <p:spPr>
          <a:xfrm>
            <a:off x="6108192" y="2057400"/>
            <a:ext cx="292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8EA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19672" y="2048256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 pilot municipalities</a:t>
            </a:r>
            <a:endParaRPr lang="en-US" sz="1220" dirty="0"/>
          </a:p>
        </p:txBody>
      </p:sp>
      <p:sp>
        <p:nvSpPr>
          <p:cNvPr id="12" name="Text 10"/>
          <p:cNvSpPr/>
          <p:nvPr/>
        </p:nvSpPr>
        <p:spPr>
          <a:xfrm>
            <a:off x="713232" y="2697480"/>
            <a:ext cx="292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8EA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124712" y="2688336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standard building typologies</a:t>
            </a:r>
            <a:endParaRPr lang="en-US" sz="1220" dirty="0"/>
          </a:p>
        </p:txBody>
      </p:sp>
      <p:sp>
        <p:nvSpPr>
          <p:cNvPr id="14" name="Text 12"/>
          <p:cNvSpPr/>
          <p:nvPr/>
        </p:nvSpPr>
        <p:spPr>
          <a:xfrm>
            <a:off x="6108192" y="2697480"/>
            <a:ext cx="292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8EA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519672" y="2688336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technical and regulatory requirements</a:t>
            </a:r>
            <a:endParaRPr lang="en-US" sz="1220" dirty="0"/>
          </a:p>
        </p:txBody>
      </p:sp>
      <p:sp>
        <p:nvSpPr>
          <p:cNvPr id="16" name="Text 14"/>
          <p:cNvSpPr/>
          <p:nvPr/>
        </p:nvSpPr>
        <p:spPr>
          <a:xfrm>
            <a:off x="713232" y="3337560"/>
            <a:ext cx="292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8EA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124712" y="3328416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Evaluate the Bulgarian production platform</a:t>
            </a:r>
            <a:endParaRPr lang="en-US" sz="1220" dirty="0"/>
          </a:p>
        </p:txBody>
      </p:sp>
      <p:sp>
        <p:nvSpPr>
          <p:cNvPr id="18" name="Text 16"/>
          <p:cNvSpPr/>
          <p:nvPr/>
        </p:nvSpPr>
        <p:spPr>
          <a:xfrm>
            <a:off x="6108192" y="3337560"/>
            <a:ext cx="292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8EA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519672" y="3328416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Develop pilot projects</a:t>
            </a:r>
            <a:endParaRPr lang="en-US" sz="1220" dirty="0"/>
          </a:p>
        </p:txBody>
      </p:sp>
      <p:sp>
        <p:nvSpPr>
          <p:cNvPr id="20" name="Text 18"/>
          <p:cNvSpPr/>
          <p:nvPr/>
        </p:nvSpPr>
        <p:spPr>
          <a:xfrm>
            <a:off x="713232" y="3977640"/>
            <a:ext cx="292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8EA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124712" y="3968496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Create a framework for repeat projects</a:t>
            </a:r>
            <a:endParaRPr lang="en-US" sz="1220" dirty="0"/>
          </a:p>
        </p:txBody>
      </p:sp>
      <p:sp>
        <p:nvSpPr>
          <p:cNvPr id="22" name="Text 20"/>
          <p:cNvSpPr/>
          <p:nvPr/>
        </p:nvSpPr>
        <p:spPr>
          <a:xfrm>
            <a:off x="6108192" y="3977640"/>
            <a:ext cx="292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8EA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519672" y="3968496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Explore long-term Serbia-Bulgaria industrial cooperation</a:t>
            </a:r>
            <a:endParaRPr lang="en-US" sz="1220" dirty="0"/>
          </a:p>
        </p:txBody>
      </p:sp>
      <p:sp>
        <p:nvSpPr>
          <p:cNvPr id="24" name="Shape 22"/>
          <p:cNvSpPr/>
          <p:nvPr/>
        </p:nvSpPr>
        <p:spPr>
          <a:xfrm>
            <a:off x="1051560" y="5596128"/>
            <a:ext cx="9966960" cy="475488"/>
          </a:xfrm>
          <a:prstGeom prst="roundRect">
            <a:avLst>
              <a:gd name="adj" fmla="val 23077"/>
            </a:avLst>
          </a:prstGeom>
          <a:solidFill>
            <a:srgbClr val="566A49"/>
          </a:solidFill>
          <a:ln w="12700">
            <a:solidFill>
              <a:srgbClr val="566A4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5" name="Text 23"/>
          <p:cNvSpPr/>
          <p:nvPr/>
        </p:nvSpPr>
        <p:spPr>
          <a:xfrm>
            <a:off x="1280160" y="5769864"/>
            <a:ext cx="9509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Goal: move from discussion to selected pilot concepts and a repeatable delivery framework.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502920" y="6382512"/>
            <a:ext cx="11185855" cy="0"/>
          </a:xfrm>
          <a:prstGeom prst="line">
            <a:avLst/>
          </a:prstGeom>
          <a:noFill/>
          <a:ln w="7620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7" name="Text 25"/>
          <p:cNvSpPr/>
          <p:nvPr/>
        </p:nvSpPr>
        <p:spPr>
          <a:xfrm>
            <a:off x="502920" y="649224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Industrial Cooperation Proposal for Serbia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IDOPS BG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1965960" y="384048"/>
            <a:ext cx="685800" cy="0"/>
          </a:xfrm>
          <a:prstGeom prst="line">
            <a:avLst/>
          </a:prstGeom>
          <a:noFill/>
          <a:ln w="1524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4" name="Text 2"/>
          <p:cNvSpPr/>
          <p:nvPr/>
        </p:nvSpPr>
        <p:spPr>
          <a:xfrm>
            <a:off x="10774375" y="25603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323015" y="25603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" y="804672"/>
            <a:ext cx="658368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Proposed next step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02920" y="1463040"/>
            <a:ext cx="640080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Joint Serbia-IDOPS BG working group.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31520" y="2103120"/>
            <a:ext cx="3200400" cy="2697480"/>
          </a:xfrm>
          <a:prstGeom prst="roundRect">
            <a:avLst>
              <a:gd name="adj" fmla="val 3390"/>
            </a:avLst>
          </a:prstGeom>
          <a:solidFill>
            <a:srgbClr val="FFFFFF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9" name="Text 7"/>
          <p:cNvSpPr/>
          <p:nvPr/>
        </p:nvSpPr>
        <p:spPr>
          <a:xfrm>
            <a:off x="960120" y="228600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IDOPS BG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987552" y="2697480"/>
            <a:ext cx="2697480" cy="1737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6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Present factory capacity
• Provide SIP technology documentation
• Provide sample designs
• Propose a building catalogue
• Calculate indicative capacity
• Prepare pilot concepts</a:t>
            </a:r>
            <a:endParaRPr lang="en-US" sz="1060" dirty="0"/>
          </a:p>
          <a:p>
            <a:pPr marL="0" indent="0">
              <a:buNone/>
            </a:pPr>
            <a:r>
              <a:rPr lang="en-US" sz="106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060" dirty="0"/>
          </a:p>
          <a:p>
            <a:pPr marL="0" indent="0">
              <a:buNone/>
            </a:pPr>
            <a:r>
              <a:rPr lang="en-US" sz="106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060" dirty="0"/>
          </a:p>
          <a:p>
            <a:pPr marL="0" indent="0">
              <a:buNone/>
            </a:pPr>
            <a:r>
              <a:rPr lang="en-US" sz="106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060" dirty="0"/>
          </a:p>
          <a:p>
            <a:pPr marL="0" indent="0">
              <a:buNone/>
            </a:pPr>
            <a:r>
              <a:rPr lang="en-US" sz="106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060" dirty="0"/>
          </a:p>
          <a:p>
            <a:pPr marL="0" indent="0">
              <a:buNone/>
            </a:pPr>
            <a:r>
              <a:rPr lang="en-US" sz="106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060" dirty="0"/>
          </a:p>
        </p:txBody>
      </p:sp>
      <p:sp>
        <p:nvSpPr>
          <p:cNvPr id="11" name="Shape 9"/>
          <p:cNvSpPr/>
          <p:nvPr/>
        </p:nvSpPr>
        <p:spPr>
          <a:xfrm>
            <a:off x="4434840" y="2103120"/>
            <a:ext cx="3200400" cy="2697480"/>
          </a:xfrm>
          <a:prstGeom prst="roundRect">
            <a:avLst>
              <a:gd name="adj" fmla="val 3390"/>
            </a:avLst>
          </a:prstGeom>
          <a:solidFill>
            <a:srgbClr val="EFE8DB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2" name="Text 10"/>
          <p:cNvSpPr/>
          <p:nvPr/>
        </p:nvSpPr>
        <p:spPr>
          <a:xfrm>
            <a:off x="4663440" y="228600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Serbian side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690872" y="2697480"/>
            <a:ext cx="2697480" cy="1737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6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Identify priority programmes
• Identify municipalities
• Define technical requirements
• Identify pilot locations
• Clarify the procurement and regulatory pathway</a:t>
            </a:r>
            <a:endParaRPr lang="en-US" sz="1060" dirty="0"/>
          </a:p>
          <a:p>
            <a:pPr marL="0" indent="0">
              <a:buNone/>
            </a:pPr>
            <a:r>
              <a:rPr lang="en-US" sz="106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060" dirty="0"/>
          </a:p>
          <a:p>
            <a:pPr marL="0" indent="0">
              <a:buNone/>
            </a:pPr>
            <a:r>
              <a:rPr lang="en-US" sz="106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060" dirty="0"/>
          </a:p>
          <a:p>
            <a:pPr marL="0" indent="0">
              <a:buNone/>
            </a:pPr>
            <a:r>
              <a:rPr lang="en-US" sz="106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060" dirty="0"/>
          </a:p>
          <a:p>
            <a:pPr marL="0" indent="0">
              <a:buNone/>
            </a:pPr>
            <a:r>
              <a:rPr lang="en-US" sz="106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060" dirty="0"/>
          </a:p>
        </p:txBody>
      </p:sp>
      <p:sp>
        <p:nvSpPr>
          <p:cNvPr id="14" name="Shape 12"/>
          <p:cNvSpPr/>
          <p:nvPr/>
        </p:nvSpPr>
        <p:spPr>
          <a:xfrm>
            <a:off x="8138160" y="2103120"/>
            <a:ext cx="3200400" cy="2697480"/>
          </a:xfrm>
          <a:prstGeom prst="roundRect">
            <a:avLst>
              <a:gd name="adj" fmla="val 3390"/>
            </a:avLst>
          </a:prstGeom>
          <a:solidFill>
            <a:srgbClr val="FFFFFF"/>
          </a:solidFill>
          <a:ln w="9525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5" name="Text 13"/>
          <p:cNvSpPr/>
          <p:nvPr/>
        </p:nvSpPr>
        <p:spPr>
          <a:xfrm>
            <a:off x="8366760" y="228600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566A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Jointly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394192" y="2697480"/>
            <a:ext cx="2697480" cy="1737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6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Select pilot
• Approve concept
• Produce prototype
• Build
• Evaluate
• Scale</a:t>
            </a:r>
            <a:endParaRPr lang="en-US" sz="1060" dirty="0"/>
          </a:p>
          <a:p>
            <a:pPr marL="0" indent="0">
              <a:buNone/>
            </a:pPr>
            <a:r>
              <a:rPr lang="en-US" sz="106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060" dirty="0"/>
          </a:p>
          <a:p>
            <a:pPr marL="0" indent="0">
              <a:buNone/>
            </a:pPr>
            <a:r>
              <a:rPr lang="en-US" sz="106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060" dirty="0"/>
          </a:p>
          <a:p>
            <a:pPr marL="0" indent="0">
              <a:buNone/>
            </a:pPr>
            <a:r>
              <a:rPr lang="en-US" sz="106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060" dirty="0"/>
          </a:p>
          <a:p>
            <a:pPr marL="0" indent="0">
              <a:buNone/>
            </a:pPr>
            <a:r>
              <a:rPr lang="en-US" sz="106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060" dirty="0"/>
          </a:p>
          <a:p>
            <a:pPr marL="0" indent="0">
              <a:buNone/>
            </a:pPr>
            <a:r>
              <a:rPr lang="en-US" sz="1060" dirty="0">
                <a:solidFill>
                  <a:srgbClr val="171A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060" dirty="0"/>
          </a:p>
        </p:txBody>
      </p:sp>
      <p:sp>
        <p:nvSpPr>
          <p:cNvPr id="17" name="Shape 15"/>
          <p:cNvSpPr/>
          <p:nvPr/>
        </p:nvSpPr>
        <p:spPr>
          <a:xfrm>
            <a:off x="868680" y="5394960"/>
            <a:ext cx="1325880" cy="384048"/>
          </a:xfrm>
          <a:prstGeom prst="roundRect">
            <a:avLst>
              <a:gd name="adj" fmla="val 23810"/>
            </a:avLst>
          </a:prstGeom>
          <a:solidFill>
            <a:srgbClr val="242820"/>
          </a:solidFill>
          <a:ln w="12700">
            <a:solidFill>
              <a:srgbClr val="2428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8" name="Text 16"/>
          <p:cNvSpPr/>
          <p:nvPr/>
        </p:nvSpPr>
        <p:spPr>
          <a:xfrm>
            <a:off x="987552" y="5468112"/>
            <a:ext cx="10881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80" b="1" dirty="0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</a:t>
            </a:r>
            <a:endParaRPr lang="en-US" sz="880" dirty="0"/>
          </a:p>
        </p:txBody>
      </p:sp>
      <p:sp>
        <p:nvSpPr>
          <p:cNvPr id="19" name="Shape 17"/>
          <p:cNvSpPr/>
          <p:nvPr/>
        </p:nvSpPr>
        <p:spPr>
          <a:xfrm>
            <a:off x="2441448" y="5394960"/>
            <a:ext cx="1325880" cy="384048"/>
          </a:xfrm>
          <a:prstGeom prst="roundRect">
            <a:avLst>
              <a:gd name="adj" fmla="val 23810"/>
            </a:avLst>
          </a:prstGeom>
          <a:solidFill>
            <a:srgbClr val="566A49"/>
          </a:solidFill>
          <a:ln w="12700">
            <a:solidFill>
              <a:srgbClr val="566A4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0" name="Text 18"/>
          <p:cNvSpPr/>
          <p:nvPr/>
        </p:nvSpPr>
        <p:spPr>
          <a:xfrm>
            <a:off x="2560320" y="5468112"/>
            <a:ext cx="10881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80" b="1" dirty="0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</a:t>
            </a:r>
            <a:endParaRPr lang="en-US" sz="880" dirty="0"/>
          </a:p>
        </p:txBody>
      </p:sp>
      <p:sp>
        <p:nvSpPr>
          <p:cNvPr id="21" name="Shape 19"/>
          <p:cNvSpPr/>
          <p:nvPr/>
        </p:nvSpPr>
        <p:spPr>
          <a:xfrm>
            <a:off x="4014216" y="5394960"/>
            <a:ext cx="1325880" cy="384048"/>
          </a:xfrm>
          <a:prstGeom prst="roundRect">
            <a:avLst>
              <a:gd name="adj" fmla="val 23810"/>
            </a:avLst>
          </a:prstGeom>
          <a:solidFill>
            <a:srgbClr val="242820"/>
          </a:solidFill>
          <a:ln w="12700">
            <a:solidFill>
              <a:srgbClr val="2428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2" name="Text 20"/>
          <p:cNvSpPr/>
          <p:nvPr/>
        </p:nvSpPr>
        <p:spPr>
          <a:xfrm>
            <a:off x="4133088" y="5468112"/>
            <a:ext cx="10881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80" b="1" dirty="0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produce</a:t>
            </a:r>
            <a:endParaRPr lang="en-US" sz="880" dirty="0"/>
          </a:p>
        </p:txBody>
      </p:sp>
      <p:sp>
        <p:nvSpPr>
          <p:cNvPr id="23" name="Shape 21"/>
          <p:cNvSpPr/>
          <p:nvPr/>
        </p:nvSpPr>
        <p:spPr>
          <a:xfrm>
            <a:off x="5586984" y="5394960"/>
            <a:ext cx="1325880" cy="384048"/>
          </a:xfrm>
          <a:prstGeom prst="roundRect">
            <a:avLst>
              <a:gd name="adj" fmla="val 23810"/>
            </a:avLst>
          </a:prstGeom>
          <a:solidFill>
            <a:srgbClr val="566A49"/>
          </a:solidFill>
          <a:ln w="12700">
            <a:solidFill>
              <a:srgbClr val="566A4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4" name="Text 22"/>
          <p:cNvSpPr/>
          <p:nvPr/>
        </p:nvSpPr>
        <p:spPr>
          <a:xfrm>
            <a:off x="5705856" y="5468112"/>
            <a:ext cx="10881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80" b="1" dirty="0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</a:t>
            </a:r>
            <a:endParaRPr lang="en-US" sz="880" dirty="0"/>
          </a:p>
        </p:txBody>
      </p:sp>
      <p:sp>
        <p:nvSpPr>
          <p:cNvPr id="25" name="Shape 23"/>
          <p:cNvSpPr/>
          <p:nvPr/>
        </p:nvSpPr>
        <p:spPr>
          <a:xfrm>
            <a:off x="7159752" y="5394960"/>
            <a:ext cx="1325880" cy="384048"/>
          </a:xfrm>
          <a:prstGeom prst="roundRect">
            <a:avLst>
              <a:gd name="adj" fmla="val 23810"/>
            </a:avLst>
          </a:prstGeom>
          <a:solidFill>
            <a:srgbClr val="242820"/>
          </a:solidFill>
          <a:ln w="12700">
            <a:solidFill>
              <a:srgbClr val="24282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6" name="Text 24"/>
          <p:cNvSpPr/>
          <p:nvPr/>
        </p:nvSpPr>
        <p:spPr>
          <a:xfrm>
            <a:off x="7278624" y="5468112"/>
            <a:ext cx="10881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80" b="1" dirty="0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evaluate</a:t>
            </a:r>
            <a:endParaRPr lang="en-US" sz="880" dirty="0"/>
          </a:p>
        </p:txBody>
      </p:sp>
      <p:sp>
        <p:nvSpPr>
          <p:cNvPr id="27" name="Shape 25"/>
          <p:cNvSpPr/>
          <p:nvPr/>
        </p:nvSpPr>
        <p:spPr>
          <a:xfrm>
            <a:off x="8732520" y="5394960"/>
            <a:ext cx="1325880" cy="384048"/>
          </a:xfrm>
          <a:prstGeom prst="roundRect">
            <a:avLst>
              <a:gd name="adj" fmla="val 23810"/>
            </a:avLst>
          </a:prstGeom>
          <a:solidFill>
            <a:srgbClr val="566A49"/>
          </a:solidFill>
          <a:ln w="12700">
            <a:solidFill>
              <a:srgbClr val="566A4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28" name="Text 26"/>
          <p:cNvSpPr/>
          <p:nvPr/>
        </p:nvSpPr>
        <p:spPr>
          <a:xfrm>
            <a:off x="8851392" y="5468112"/>
            <a:ext cx="10881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80" b="1" dirty="0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scale</a:t>
            </a:r>
            <a:endParaRPr lang="en-US" sz="880" dirty="0"/>
          </a:p>
        </p:txBody>
      </p:sp>
      <p:sp>
        <p:nvSpPr>
          <p:cNvPr id="29" name="Shape 27"/>
          <p:cNvSpPr/>
          <p:nvPr/>
        </p:nvSpPr>
        <p:spPr>
          <a:xfrm>
            <a:off x="502920" y="6382512"/>
            <a:ext cx="11185855" cy="0"/>
          </a:xfrm>
          <a:prstGeom prst="line">
            <a:avLst/>
          </a:prstGeom>
          <a:noFill/>
          <a:ln w="7620">
            <a:solidFill>
              <a:srgbClr val="D7D0C2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30" name="Text 28"/>
          <p:cNvSpPr/>
          <p:nvPr/>
        </p:nvSpPr>
        <p:spPr>
          <a:xfrm>
            <a:off x="502920" y="649224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E88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Industrial Cooperation Proposal for Serbia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71A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photorealistic_exterior_architectural_scen.png"/>
          <p:cNvPicPr>
            <a:picLocks noChangeAspect="1"/>
          </p:cNvPicPr>
          <p:nvPr/>
        </p:nvPicPr>
        <p:blipFill>
          <a:blip r:embed="rId3"/>
          <a:srcRect t="53" b="53"/>
          <a:stretch/>
        </p:blipFill>
        <p:spPr>
          <a:xfrm>
            <a:off x="5989320" y="960120"/>
            <a:ext cx="5806440" cy="32644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3232" y="804672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IDOPS BG</a:t>
            </a:r>
            <a:endParaRPr lang="en-US" sz="1400" dirty="0"/>
          </a:p>
        </p:txBody>
      </p:sp>
      <p:sp>
        <p:nvSpPr>
          <p:cNvPr id="4" name="Shape 1"/>
          <p:cNvSpPr/>
          <p:nvPr/>
        </p:nvSpPr>
        <p:spPr>
          <a:xfrm>
            <a:off x="713232" y="1225296"/>
            <a:ext cx="914400" cy="0"/>
          </a:xfrm>
          <a:prstGeom prst="line">
            <a:avLst/>
          </a:prstGeom>
          <a:noFill/>
          <a:ln w="25400">
            <a:solidFill>
              <a:srgbClr val="8EA36B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5" name="Text 2"/>
          <p:cNvSpPr/>
          <p:nvPr/>
        </p:nvSpPr>
        <p:spPr>
          <a:xfrm>
            <a:off x="713232" y="1901952"/>
            <a:ext cx="5029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a Bulgarian production base to a regional platform for Serbian public infrastructure.</a:t>
            </a:r>
            <a:endParaRPr lang="en-US" sz="3100" dirty="0"/>
          </a:p>
        </p:txBody>
      </p:sp>
      <p:sp>
        <p:nvSpPr>
          <p:cNvPr id="6" name="Text 3"/>
          <p:cNvSpPr/>
          <p:nvPr/>
        </p:nvSpPr>
        <p:spPr>
          <a:xfrm>
            <a:off x="731520" y="3703320"/>
            <a:ext cx="4389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8EA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Factory-produced.
Rapidly delivered.
Locally installed.
Scalable for Serbia.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8EA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8EA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8EA3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/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731520" y="5833872"/>
            <a:ext cx="4937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D7D0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Housing | Social Housing | Kindergartens | Health Centres | Municipal Buildings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166360" cy="6858000"/>
          </a:xfrm>
          <a:prstGeom prst="rect">
            <a:avLst/>
          </a:prstGeom>
          <a:solidFill>
            <a:srgbClr val="2023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30352" y="438912"/>
            <a:ext cx="219456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Arial"/>
              </a:rPr>
              <a:t>IDOPS BG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77639" y="438912"/>
            <a:ext cx="4572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>
                <a:solidFill>
                  <a:srgbClr val="B7C7B2"/>
                </a:solidFill>
                <a:latin typeface="Arial"/>
              </a:rPr>
              <a:t>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34840" y="438912"/>
            <a:ext cx="41148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1" dirty="0">
                <a:solidFill>
                  <a:srgbClr val="B7C7B2"/>
                </a:solidFill>
                <a:latin typeface="Arial"/>
              </a:rPr>
              <a:t>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352" y="1261872"/>
            <a:ext cx="411480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Arial"/>
              </a:rPr>
              <a:t>Contact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1920240"/>
            <a:ext cx="3977639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0">
                <a:solidFill>
                  <a:srgbClr val="E2E2DC"/>
                </a:solidFill>
                <a:latin typeface="Arial"/>
              </a:rPr>
              <a:t>For further discussions on the pilot programme and regional cooperation.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633472"/>
            <a:ext cx="1097280" cy="45720"/>
          </a:xfrm>
          <a:prstGeom prst="rect">
            <a:avLst/>
          </a:prstGeom>
          <a:solidFill>
            <a:srgbClr val="97AA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66928" y="2971800"/>
            <a:ext cx="201168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97AA8F"/>
                </a:solidFill>
                <a:latin typeface="Arial"/>
              </a:rPr>
              <a:t>COMPANY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3191256"/>
            <a:ext cx="3977639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SK" dirty="0">
                <a:solidFill>
                  <a:schemeClr val="bg1"/>
                </a:solidFill>
              </a:rPr>
              <a:t>IDOPS BG OOD, ID: 175310590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3822277"/>
            <a:ext cx="201168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97AA8F"/>
                </a:solidFill>
                <a:latin typeface="Arial"/>
              </a:rPr>
              <a:t>E-MAIL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4041733"/>
            <a:ext cx="3977639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sk-SK" sz="1500" dirty="0" err="1">
                <a:solidFill>
                  <a:srgbClr val="FFFFFF"/>
                </a:solidFill>
                <a:latin typeface="Arial"/>
              </a:rPr>
              <a:t>info@ziphome.eu</a:t>
            </a:r>
            <a:endParaRPr sz="1500" b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6928" y="4672753"/>
            <a:ext cx="201168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97AA8F"/>
                </a:solidFill>
                <a:latin typeface="Arial"/>
              </a:rPr>
              <a:t>PHONE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4892209"/>
            <a:ext cx="3977639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sk-SK" sz="1500" b="0" dirty="0">
                <a:solidFill>
                  <a:srgbClr val="FFFFFF"/>
                </a:solidFill>
                <a:latin typeface="Arial"/>
              </a:rPr>
              <a:t>+421 917 999 119</a:t>
            </a:r>
            <a:endParaRPr sz="1500" b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715000" y="4800600"/>
            <a:ext cx="5440680" cy="960120"/>
          </a:xfrm>
          <a:prstGeom prst="roundRect">
            <a:avLst/>
          </a:prstGeom>
          <a:solidFill>
            <a:srgbClr val="F5F2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961888" y="4974336"/>
            <a:ext cx="480060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00" b="1">
                <a:solidFill>
                  <a:srgbClr val="222624"/>
                </a:solidFill>
                <a:latin typeface="Arial"/>
              </a:rPr>
              <a:t>Factory-made · fast delivery · local assembly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61888" y="5248656"/>
            <a:ext cx="48006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1">
                <a:solidFill>
                  <a:srgbClr val="222624"/>
                </a:solidFill>
                <a:latin typeface="Arial"/>
              </a:rPr>
              <a:t>Scalable for Serbia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61888" y="5559552"/>
            <a:ext cx="438912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0" dirty="0">
                <a:solidFill>
                  <a:srgbClr val="626964"/>
                </a:solidFill>
                <a:latin typeface="Arial"/>
              </a:rPr>
              <a:t>Industrial Cooperation Proposal for Serbia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623620-8DBC-638F-76B4-8D753BCBCCBD}"/>
              </a:ext>
            </a:extLst>
          </p:cNvPr>
          <p:cNvSpPr txBox="1"/>
          <p:nvPr/>
        </p:nvSpPr>
        <p:spPr>
          <a:xfrm>
            <a:off x="566928" y="5523230"/>
            <a:ext cx="2011680" cy="13080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sk-SK" sz="850" b="1" dirty="0">
                <a:solidFill>
                  <a:srgbClr val="97AA8F"/>
                </a:solidFill>
                <a:latin typeface="Arial"/>
              </a:rPr>
              <a:t>ADDRESS</a:t>
            </a:r>
            <a:endParaRPr sz="850" b="1" dirty="0">
              <a:solidFill>
                <a:srgbClr val="97AA8F"/>
              </a:solidFill>
              <a:latin typeface="Arial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D54813-0D71-FF9B-9354-CC732FD3E317}"/>
              </a:ext>
            </a:extLst>
          </p:cNvPr>
          <p:cNvSpPr txBox="1"/>
          <p:nvPr/>
        </p:nvSpPr>
        <p:spPr>
          <a:xfrm>
            <a:off x="598932" y="5743911"/>
            <a:ext cx="3977639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SK" dirty="0">
                <a:solidFill>
                  <a:schemeClr val="bg1"/>
                </a:solidFill>
              </a:rPr>
              <a:t>53-55 Bulvar Totleben, Sofia, Bulgaria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Words>1812</Words>
  <Application>Microsoft Macintosh PowerPoint</Application>
  <PresentationFormat>Widescreen</PresentationFormat>
  <Paragraphs>438</Paragraphs>
  <Slides>23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IDOPS BG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Industrial Cooperation Proposal for the Republic of Serbia</dc:title>
  <dc:subject>Prefabricated SIP buildings and regional production cooperation</dc:subject>
  <dc:creator>IDOPS BG</dc:creator>
  <cp:lastModifiedBy>IDOPS BG</cp:lastModifiedBy>
</cp:coreProperties>
</file>